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7b92284836195c9d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7b92284836195c9d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7b92284836195c9d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b92284836195c9d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7b92284836195c9d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7b92284836195c9d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7b92284836195c9d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7b92284836195c9d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7b92284836195c9d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7b92284836195c9d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7b92284836195c9d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7b92284836195c9d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7b92284836195c9d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7b92284836195c9d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7b92284836195c9d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7b92284836195c9d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7b92284836195c9d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7b92284836195c9d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5d0f3f3f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5d0f3f3f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g5d0ea3fe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5d0ea3fe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5d0f3f3f2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5d0f3f3f2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7b92284836195c9d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7b92284836195c9d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7b92284836195c9d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7b92284836195c9d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5d0f3f3f2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5d0f3f3f2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5d0f3f3f2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5d0f3f3f2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7b92284836195c9d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7b92284836195c9d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7b92284836195c9d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7b92284836195c9d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7b92284836195c9d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7b92284836195c9d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7b92284836195c9d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7b92284836195c9d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7b92284836195c9d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7b92284836195c9d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7b92284836195c9d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7b92284836195c9d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5d0f3f3f2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5d0f3f3f2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7b92284836195c9d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7b92284836195c9d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7b92284836195c9d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7b92284836195c9d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7b92284836195c9d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7b92284836195c9d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7b92284836195c9d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7b92284836195c9d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7b92284836195c9d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7b92284836195c9d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7b92284836195c9d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7b92284836195c9d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7b92284836195c9d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7b92284836195c9d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7b92284836195c9d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7b92284836195c9d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7b92284836195c9d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7b92284836195c9d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7b92284836195c9d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7b92284836195c9d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7b92284836195c9d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7b92284836195c9d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7b92284836195c9d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7b92284836195c9d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6c9946f71be981a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6c9946f71be981a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7b92284836195c9d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7b92284836195c9d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g7b92284836195c9d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7b92284836195c9d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7b92284836195c9d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7b92284836195c9d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7b92284836195c9d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7b92284836195c9d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7b92284836195c9d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7b92284836195c9d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7b92284836195c9d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7b92284836195c9d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7b92284836195c9d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7b92284836195c9d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7b92284836195c9d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7b92284836195c9d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7b92284836195c9d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7b92284836195c9d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7b92284836195c9d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7b92284836195c9d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g6c9946f71be981a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6c9946f71be981a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7b92284836195c9d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7b92284836195c9d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7b92284836195c9d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7b92284836195c9d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7b92284836195c9d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7b92284836195c9d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7b92284836195c9d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7b92284836195c9d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g7b92284836195c9d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7b92284836195c9d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7b92284836195c9d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7b92284836195c9d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g7b92284836195c9d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7b92284836195c9d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7b92284836195c9d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7b92284836195c9d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7b92284836195c9d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7b92284836195c9d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7b92284836195c9d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7b92284836195c9d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7b92284836195c9d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7b92284836195c9d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drive.google.com/file/d/1YjJmn-rtspwXQeGLtOty9HZXpOfKeBO0/view" TargetMode="Externa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drive.google.com/file/d/18YAocoPg63URYX7Ulb-m9hKLhUyIqAHS/view" TargetMode="Externa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drive.google.com/file/d/1nWuMtcB2kMpxpMnIXdUzHC00ZjLZ_wOk/view"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youtube.com/watch?v=CH4m-EaTGjw&amp;t=1m30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1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1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302125"/>
            <a:ext cx="8520600" cy="4081200"/>
          </a:xfrm>
          <a:prstGeom prst="rect">
            <a:avLst/>
          </a:prstGeom>
        </p:spPr>
        <p:txBody>
          <a:bodyPr anchorCtr="0" anchor="b" bIns="91425" lIns="91425" spcFirstLastPara="1" rIns="91425" wrap="square" tIns="91425">
            <a:noAutofit/>
          </a:bodyPr>
          <a:lstStyle/>
          <a:p>
            <a:pPr indent="0" lvl="0" marL="0" rtl="0" algn="ctr">
              <a:lnSpc>
                <a:spcPct val="115000"/>
              </a:lnSpc>
              <a:spcBef>
                <a:spcPts val="1200"/>
              </a:spcBef>
              <a:spcAft>
                <a:spcPts val="0"/>
              </a:spcAft>
              <a:buNone/>
            </a:pPr>
            <a:r>
              <a:rPr lang="en"/>
              <a:t>Placenta Problems</a:t>
            </a:r>
            <a:endParaRPr/>
          </a:p>
          <a:p>
            <a:pPr indent="0" lvl="0" marL="0" rtl="0" algn="ctr">
              <a:lnSpc>
                <a:spcPct val="115000"/>
              </a:lnSpc>
              <a:spcBef>
                <a:spcPts val="1200"/>
              </a:spcBef>
              <a:spcAft>
                <a:spcPts val="0"/>
              </a:spcAft>
              <a:buNone/>
            </a:pPr>
            <a:r>
              <a:rPr lang="en"/>
              <a:t>And</a:t>
            </a:r>
            <a:endParaRPr/>
          </a:p>
          <a:p>
            <a:pPr indent="0" lvl="0" marL="0" rtl="0" algn="ctr">
              <a:lnSpc>
                <a:spcPct val="115000"/>
              </a:lnSpc>
              <a:spcBef>
                <a:spcPts val="1200"/>
              </a:spcBef>
              <a:spcAft>
                <a:spcPts val="1200"/>
              </a:spcAft>
              <a:buNone/>
            </a:pPr>
            <a:r>
              <a:rPr lang="en"/>
              <a:t>Unsightly Uteruses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5" name="Google Shape;115;p22"/>
          <p:cNvPicPr preferRelativeResize="0"/>
          <p:nvPr/>
        </p:nvPicPr>
        <p:blipFill rotWithShape="1">
          <a:blip r:embed="rId3">
            <a:alphaModFix/>
          </a:blip>
          <a:srcRect b="6959" l="11935" r="13420" t="14927"/>
          <a:stretch/>
        </p:blipFill>
        <p:spPr>
          <a:xfrm>
            <a:off x="885834" y="101025"/>
            <a:ext cx="7372344" cy="51435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2" name="Google Shape;122;p23"/>
          <p:cNvPicPr preferRelativeResize="0"/>
          <p:nvPr/>
        </p:nvPicPr>
        <p:blipFill rotWithShape="1">
          <a:blip r:embed="rId3">
            <a:alphaModFix/>
          </a:blip>
          <a:srcRect b="7668" l="11571" r="13189" t="14473"/>
          <a:stretch/>
        </p:blipFill>
        <p:spPr>
          <a:xfrm>
            <a:off x="844143" y="0"/>
            <a:ext cx="7455723" cy="51435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9" name="Google Shape;129;p24"/>
          <p:cNvPicPr preferRelativeResize="0"/>
          <p:nvPr/>
        </p:nvPicPr>
        <p:blipFill rotWithShape="1">
          <a:blip r:embed="rId3">
            <a:alphaModFix/>
          </a:blip>
          <a:srcRect b="7848" l="10145" r="11876" t="14830"/>
          <a:stretch/>
        </p:blipFill>
        <p:spPr>
          <a:xfrm>
            <a:off x="681712" y="0"/>
            <a:ext cx="7780575" cy="51435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36" name="Google Shape;136;p25"/>
          <p:cNvPicPr preferRelativeResize="0"/>
          <p:nvPr/>
        </p:nvPicPr>
        <p:blipFill rotWithShape="1">
          <a:blip r:embed="rId3">
            <a:alphaModFix/>
          </a:blip>
          <a:srcRect b="7668" l="10261" r="11405" t="14473"/>
          <a:stretch/>
        </p:blipFill>
        <p:spPr>
          <a:xfrm>
            <a:off x="690775" y="0"/>
            <a:ext cx="7762470" cy="51435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3" name="Google Shape;143;p26"/>
          <p:cNvPicPr preferRelativeResize="0"/>
          <p:nvPr/>
        </p:nvPicPr>
        <p:blipFill rotWithShape="1">
          <a:blip r:embed="rId3">
            <a:alphaModFix/>
          </a:blip>
          <a:srcRect b="8025" l="12287" r="13423" t="14652"/>
          <a:stretch/>
        </p:blipFill>
        <p:spPr>
          <a:xfrm>
            <a:off x="865825" y="0"/>
            <a:ext cx="7412344" cy="51435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0" name="Google Shape;150;p27"/>
          <p:cNvPicPr preferRelativeResize="0"/>
          <p:nvPr/>
        </p:nvPicPr>
        <p:blipFill rotWithShape="1">
          <a:blip r:embed="rId3">
            <a:alphaModFix/>
          </a:blip>
          <a:srcRect b="7497" l="12052" r="12945" t="14651"/>
          <a:stretch/>
        </p:blipFill>
        <p:spPr>
          <a:xfrm>
            <a:off x="855925" y="0"/>
            <a:ext cx="7432152" cy="51435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7" name="Google Shape;157;p28" title="pelvis-sagittal-view.mp4">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4" name="Google Shape;164;p29" title="pelvis-transverse-view.mp4">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71" name="Google Shape;171;p30" title="Positive-Morrisons.mp4">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a:t>
            </a:r>
            <a:endParaRPr/>
          </a:p>
        </p:txBody>
      </p:sp>
      <p:sp>
        <p:nvSpPr>
          <p:cNvPr id="177" name="Google Shape;177;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19 y/o AA female presents to ED ℅ lower abdominal pain and vaginal bleeding going on since this am, pain is worse than her normal period cramps. </a:t>
            </a:r>
            <a:endParaRPr/>
          </a:p>
          <a:p>
            <a:pPr indent="0" lvl="0" marL="0" rtl="0" algn="l">
              <a:spcBef>
                <a:spcPts val="1600"/>
              </a:spcBef>
              <a:spcAft>
                <a:spcPts val="0"/>
              </a:spcAft>
              <a:buNone/>
            </a:pPr>
            <a:r>
              <a:rPr lang="en"/>
              <a:t>VSS, Tenderness over the left pelvis, on speculum/bimanual patient has significant CMT, there is minimal bleeding from the cervical os.</a:t>
            </a:r>
            <a:endParaRPr/>
          </a:p>
          <a:p>
            <a:pPr indent="0" lvl="0" marL="0" rtl="0" algn="l">
              <a:spcBef>
                <a:spcPts val="1600"/>
              </a:spcBef>
              <a:spcAft>
                <a:spcPts val="0"/>
              </a:spcAft>
              <a:buNone/>
            </a:pPr>
            <a:r>
              <a:rPr lang="en"/>
              <a:t>Urine HCG positive, US reveals left adnexal mass, no free fluid</a:t>
            </a:r>
            <a:endParaRPr/>
          </a:p>
          <a:p>
            <a:pPr indent="0" lvl="0" marL="0" rtl="0" algn="l">
              <a:spcBef>
                <a:spcPts val="1600"/>
              </a:spcBef>
              <a:spcAft>
                <a:spcPts val="1600"/>
              </a:spcAft>
              <a:buNone/>
            </a:pPr>
            <a:r>
              <a:rPr lang="en"/>
              <a:t>Patient went to OR for salpingectomy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en" sz="1800">
                <a:highlight>
                  <a:srgbClr val="FFFFFF"/>
                </a:highlight>
              </a:rPr>
              <a:t>PROM/placenta previa/abruption/uterine rupture, Ultrasound of the pregnant patient</a:t>
            </a:r>
            <a:endParaRPr sz="1800"/>
          </a:p>
        </p:txBody>
      </p:sp>
      <p:sp>
        <p:nvSpPr>
          <p:cNvPr id="60" name="Google Shape;60;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1200"/>
              </a:spcBef>
              <a:spcAft>
                <a:spcPts val="0"/>
              </a:spcAft>
              <a:buClr>
                <a:schemeClr val="dk1"/>
              </a:buClr>
              <a:buSzPts val="1800"/>
              <a:buAutoNum type="arabicPeriod"/>
            </a:pPr>
            <a:r>
              <a:rPr lang="en">
                <a:solidFill>
                  <a:schemeClr val="dk1"/>
                </a:solidFill>
                <a:highlight>
                  <a:srgbClr val="FFFFFF"/>
                </a:highlight>
              </a:rPr>
              <a:t>Present a personal case regarding 2</a:t>
            </a:r>
            <a:r>
              <a:rPr baseline="30000" lang="en">
                <a:solidFill>
                  <a:schemeClr val="dk1"/>
                </a:solidFill>
                <a:highlight>
                  <a:srgbClr val="FFFFFF"/>
                </a:highlight>
              </a:rPr>
              <a:t>nd</a:t>
            </a:r>
            <a:r>
              <a:rPr lang="en">
                <a:solidFill>
                  <a:schemeClr val="dk1"/>
                </a:solidFill>
                <a:highlight>
                  <a:srgbClr val="FFFFFF"/>
                </a:highlight>
              </a:rPr>
              <a:t> trimester bleeding or ectopic pregnancy</a:t>
            </a:r>
            <a:endParaRPr>
              <a:solidFill>
                <a:schemeClr val="dk1"/>
              </a:solidFill>
              <a:highlight>
                <a:srgbClr val="FFFFFF"/>
              </a:highlight>
            </a:endParaRPr>
          </a:p>
          <a:p>
            <a:pPr indent="-342900" lvl="0" marL="457200" rtl="0" algn="l">
              <a:spcBef>
                <a:spcPts val="0"/>
              </a:spcBef>
              <a:spcAft>
                <a:spcPts val="0"/>
              </a:spcAft>
              <a:buClr>
                <a:schemeClr val="dk1"/>
              </a:buClr>
              <a:buSzPts val="1800"/>
              <a:buAutoNum type="arabicPeriod"/>
            </a:pPr>
            <a:r>
              <a:rPr lang="en">
                <a:solidFill>
                  <a:schemeClr val="dk1"/>
                </a:solidFill>
                <a:highlight>
                  <a:srgbClr val="FFFFFF"/>
                </a:highlight>
              </a:rPr>
              <a:t>Review the above conditions, specifically with pictures of both ultrasound findings and pelvic exam findings</a:t>
            </a:r>
            <a:endParaRPr>
              <a:solidFill>
                <a:schemeClr val="dk1"/>
              </a:solidFill>
              <a:highlight>
                <a:srgbClr val="FFFFFF"/>
              </a:highlight>
            </a:endParaRPr>
          </a:p>
          <a:p>
            <a:pPr indent="-342900" lvl="1" marL="914400" rtl="0" algn="l">
              <a:spcBef>
                <a:spcPts val="0"/>
              </a:spcBef>
              <a:spcAft>
                <a:spcPts val="0"/>
              </a:spcAft>
              <a:buClr>
                <a:schemeClr val="dk1"/>
              </a:buClr>
              <a:buSzPts val="1800"/>
              <a:buAutoNum type="alphaLcPeriod"/>
            </a:pPr>
            <a:r>
              <a:rPr lang="en" sz="1800">
                <a:solidFill>
                  <a:schemeClr val="dk1"/>
                </a:solidFill>
                <a:highlight>
                  <a:srgbClr val="FFFFFF"/>
                </a:highlight>
              </a:rPr>
              <a:t>Include how to diagnose and manage the above</a:t>
            </a:r>
            <a:endParaRPr sz="1800">
              <a:solidFill>
                <a:schemeClr val="dk1"/>
              </a:solidFill>
              <a:highlight>
                <a:srgbClr val="FFFFFF"/>
              </a:highlight>
            </a:endParaRPr>
          </a:p>
          <a:p>
            <a:pPr indent="-342900" lvl="0" marL="457200" rtl="0" algn="l">
              <a:spcBef>
                <a:spcPts val="0"/>
              </a:spcBef>
              <a:spcAft>
                <a:spcPts val="0"/>
              </a:spcAft>
              <a:buClr>
                <a:schemeClr val="dk1"/>
              </a:buClr>
              <a:buSzPts val="1800"/>
              <a:buAutoNum type="arabicPeriod"/>
            </a:pPr>
            <a:r>
              <a:rPr lang="en">
                <a:solidFill>
                  <a:schemeClr val="dk1"/>
                </a:solidFill>
                <a:highlight>
                  <a:srgbClr val="FFFFFF"/>
                </a:highlight>
              </a:rPr>
              <a:t>Which rooms in our ER have fetal monitoring capabilities?</a:t>
            </a:r>
            <a:endParaRPr>
              <a:solidFill>
                <a:schemeClr val="dk1"/>
              </a:solidFill>
              <a:highlight>
                <a:srgbClr val="FFFFFF"/>
              </a:highlight>
            </a:endParaRPr>
          </a:p>
          <a:p>
            <a:pPr indent="-342900" lvl="0" marL="457200" rtl="0" algn="l">
              <a:spcBef>
                <a:spcPts val="0"/>
              </a:spcBef>
              <a:spcAft>
                <a:spcPts val="0"/>
              </a:spcAft>
              <a:buClr>
                <a:schemeClr val="dk1"/>
              </a:buClr>
              <a:buSzPts val="1800"/>
              <a:buAutoNum type="arabicPeriod"/>
            </a:pPr>
            <a:r>
              <a:rPr lang="en">
                <a:solidFill>
                  <a:schemeClr val="dk1"/>
                </a:solidFill>
                <a:highlight>
                  <a:srgbClr val="FFFFFF"/>
                </a:highlight>
              </a:rPr>
              <a:t>What to look for on transabdominal/transvaginal ultrasound in a pregnant patient</a:t>
            </a:r>
            <a:endParaRPr>
              <a:solidFill>
                <a:schemeClr val="dk1"/>
              </a:solidFill>
              <a:highlight>
                <a:srgbClr val="FFFFFF"/>
              </a:highlight>
            </a:endParaRPr>
          </a:p>
          <a:p>
            <a:pPr indent="-342900" lvl="0" marL="457200" rtl="0" algn="l">
              <a:spcBef>
                <a:spcPts val="0"/>
              </a:spcBef>
              <a:spcAft>
                <a:spcPts val="0"/>
              </a:spcAft>
              <a:buClr>
                <a:schemeClr val="dk1"/>
              </a:buClr>
              <a:buSzPts val="1800"/>
              <a:buAutoNum type="arabicPeriod"/>
            </a:pPr>
            <a:r>
              <a:rPr lang="en">
                <a:solidFill>
                  <a:schemeClr val="dk1"/>
                </a:solidFill>
                <a:highlight>
                  <a:srgbClr val="FFFFFF"/>
                </a:highlight>
              </a:rPr>
              <a:t>What to look for in ectopic pregnancy on ultrasound</a:t>
            </a:r>
            <a:endParaRPr>
              <a:solidFill>
                <a:schemeClr val="dk1"/>
              </a:solidFill>
              <a:highlight>
                <a:srgbClr val="FFFFFF"/>
              </a:highlight>
            </a:endParaRPr>
          </a:p>
          <a:p>
            <a:pPr indent="-342900" lvl="1" marL="914400" rtl="0" algn="l">
              <a:spcBef>
                <a:spcPts val="0"/>
              </a:spcBef>
              <a:spcAft>
                <a:spcPts val="0"/>
              </a:spcAft>
              <a:buClr>
                <a:schemeClr val="dk1"/>
              </a:buClr>
              <a:buSzPts val="1800"/>
              <a:buAutoNum type="alphaLcPeriod"/>
            </a:pPr>
            <a:r>
              <a:rPr lang="en" sz="1800">
                <a:solidFill>
                  <a:schemeClr val="dk1"/>
                </a:solidFill>
                <a:highlight>
                  <a:srgbClr val="FFFFFF"/>
                </a:highlight>
              </a:rPr>
              <a:t>Show a video/still images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3" name="Google Shape;183;p32"/>
          <p:cNvPicPr preferRelativeResize="0"/>
          <p:nvPr/>
        </p:nvPicPr>
        <p:blipFill>
          <a:blip r:embed="rId3">
            <a:alphaModFix/>
          </a:blip>
          <a:stretch>
            <a:fillRect/>
          </a:stretch>
        </p:blipFill>
        <p:spPr>
          <a:xfrm>
            <a:off x="739823" y="0"/>
            <a:ext cx="7664355" cy="5143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Vaginal bleeding late in pregnancy</a:t>
            </a:r>
            <a:endParaRPr/>
          </a:p>
        </p:txBody>
      </p:sp>
      <p:sp>
        <p:nvSpPr>
          <p:cNvPr id="189" name="Google Shape;189;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Medical Problems?</a:t>
            </a:r>
            <a:endParaRPr/>
          </a:p>
          <a:p>
            <a:pPr indent="0" lvl="0" marL="0" rtl="0" algn="l">
              <a:spcBef>
                <a:spcPts val="1600"/>
              </a:spcBef>
              <a:spcAft>
                <a:spcPts val="0"/>
              </a:spcAft>
              <a:buNone/>
            </a:pPr>
            <a:r>
              <a:rPr lang="en"/>
              <a:t>Painful or Painless?</a:t>
            </a:r>
            <a:endParaRPr/>
          </a:p>
          <a:p>
            <a:pPr indent="0" lvl="0" marL="0" rtl="0" algn="l">
              <a:spcBef>
                <a:spcPts val="1600"/>
              </a:spcBef>
              <a:spcAft>
                <a:spcPts val="0"/>
              </a:spcAft>
              <a:buNone/>
            </a:pPr>
            <a:r>
              <a:rPr lang="en"/>
              <a:t>Previous Imaging?</a:t>
            </a:r>
            <a:endParaRPr/>
          </a:p>
          <a:p>
            <a:pPr indent="0" lvl="0" marL="0" rtl="0" algn="l">
              <a:spcBef>
                <a:spcPts val="1600"/>
              </a:spcBef>
              <a:spcAft>
                <a:spcPts val="0"/>
              </a:spcAft>
              <a:buNone/>
            </a:pPr>
            <a:r>
              <a:rPr lang="en"/>
              <a:t>Fetal movement?</a:t>
            </a:r>
            <a:endParaRPr/>
          </a:p>
          <a:p>
            <a:pPr indent="0" lvl="0" marL="0" rtl="0" algn="l">
              <a:spcBef>
                <a:spcPts val="1600"/>
              </a:spcBef>
              <a:spcAft>
                <a:spcPts val="1600"/>
              </a:spcAft>
              <a:buNone/>
            </a:pPr>
            <a:r>
              <a:rPr lang="en"/>
              <a:t>Trauma?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29 y/o female, G5P4, 25 weeks pregnant presents to the ED complaining of severe lower abdominal pain.  </a:t>
            </a:r>
            <a:endParaRPr/>
          </a:p>
          <a:p>
            <a:pPr indent="0" lvl="0" marL="0" rtl="0" algn="l">
              <a:spcBef>
                <a:spcPts val="1600"/>
              </a:spcBef>
              <a:spcAft>
                <a:spcPts val="0"/>
              </a:spcAft>
              <a:buNone/>
            </a:pPr>
            <a:r>
              <a:rPr lang="en"/>
              <a:t>PMHx: HTN, Obesity</a:t>
            </a:r>
            <a:endParaRPr/>
          </a:p>
          <a:p>
            <a:pPr indent="0" lvl="0" marL="0" rtl="0" algn="l">
              <a:spcBef>
                <a:spcPts val="1600"/>
              </a:spcBef>
              <a:spcAft>
                <a:spcPts val="1600"/>
              </a:spcAft>
              <a:buNone/>
            </a:pPr>
            <a:r>
              <a:rPr lang="en"/>
              <a:t>Vitals: HR: 120, BP: 90/50, T: 98.6: O2Sat:98%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pic>
        <p:nvPicPr>
          <p:cNvPr id="200" name="Google Shape;200;p35"/>
          <p:cNvPicPr preferRelativeResize="0"/>
          <p:nvPr/>
        </p:nvPicPr>
        <p:blipFill>
          <a:blip r:embed="rId3">
            <a:alphaModFix/>
          </a:blip>
          <a:stretch>
            <a:fillRect/>
          </a:stretch>
        </p:blipFill>
        <p:spPr>
          <a:xfrm>
            <a:off x="1134047" y="0"/>
            <a:ext cx="6875907"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07" name="Google Shape;207;p36"/>
          <p:cNvPicPr preferRelativeResize="0"/>
          <p:nvPr/>
        </p:nvPicPr>
        <p:blipFill>
          <a:blip r:embed="rId3">
            <a:alphaModFix/>
          </a:blip>
          <a:stretch>
            <a:fillRect/>
          </a:stretch>
        </p:blipFill>
        <p:spPr>
          <a:xfrm>
            <a:off x="2212229" y="0"/>
            <a:ext cx="4719541"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Treatment</a:t>
            </a:r>
            <a:endParaRPr/>
          </a:p>
        </p:txBody>
      </p:sp>
      <p:sp>
        <p:nvSpPr>
          <p:cNvPr id="213" name="Google Shape;213;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ABCs</a:t>
            </a:r>
            <a:endParaRPr/>
          </a:p>
          <a:p>
            <a:pPr indent="-342900" lvl="0" marL="457200" rtl="0" algn="l">
              <a:spcBef>
                <a:spcPts val="0"/>
              </a:spcBef>
              <a:spcAft>
                <a:spcPts val="0"/>
              </a:spcAft>
              <a:buSzPts val="1800"/>
              <a:buChar char="●"/>
            </a:pPr>
            <a:r>
              <a:rPr lang="en"/>
              <a:t>Cardiotocographic monitoring</a:t>
            </a:r>
            <a:endParaRPr/>
          </a:p>
          <a:p>
            <a:pPr indent="-342900" lvl="0" marL="457200" rtl="0" algn="l">
              <a:spcBef>
                <a:spcPts val="0"/>
              </a:spcBef>
              <a:spcAft>
                <a:spcPts val="0"/>
              </a:spcAft>
              <a:buSzPts val="1800"/>
              <a:buChar char="●"/>
            </a:pPr>
            <a:r>
              <a:rPr lang="en"/>
              <a:t>OB consult</a:t>
            </a:r>
            <a:endParaRPr/>
          </a:p>
          <a:p>
            <a:pPr indent="-342900" lvl="0" marL="457200" rtl="0" algn="l">
              <a:spcBef>
                <a:spcPts val="0"/>
              </a:spcBef>
              <a:spcAft>
                <a:spcPts val="0"/>
              </a:spcAft>
              <a:buSzPts val="1800"/>
              <a:buChar char="●"/>
            </a:pPr>
            <a:r>
              <a:rPr lang="en"/>
              <a:t>Resuscitation, two large bore IVs</a:t>
            </a:r>
            <a:endParaRPr/>
          </a:p>
          <a:p>
            <a:pPr indent="-342900" lvl="0" marL="457200" rtl="0" algn="l">
              <a:spcBef>
                <a:spcPts val="0"/>
              </a:spcBef>
              <a:spcAft>
                <a:spcPts val="0"/>
              </a:spcAft>
              <a:buSzPts val="1800"/>
              <a:buChar char="●"/>
            </a:pPr>
            <a:r>
              <a:rPr lang="en"/>
              <a:t>Labs: CBC, CMP, Coags, Fibrid degradation product, Fibrinogen levels, Type and cross match</a:t>
            </a:r>
            <a:endParaRPr/>
          </a:p>
          <a:p>
            <a:pPr indent="-342900" lvl="0" marL="457200" rtl="0" algn="l">
              <a:spcBef>
                <a:spcPts val="0"/>
              </a:spcBef>
              <a:spcAft>
                <a:spcPts val="0"/>
              </a:spcAft>
              <a:buSzPts val="1800"/>
              <a:buChar char="●"/>
            </a:pPr>
            <a:r>
              <a:rPr lang="en"/>
              <a:t>Give Rhogam for Rh negative.</a:t>
            </a:r>
            <a:endParaRPr/>
          </a:p>
          <a:p>
            <a:pPr indent="-342900" lvl="0" marL="457200" rtl="0" algn="l">
              <a:spcBef>
                <a:spcPts val="0"/>
              </a:spcBef>
              <a:spcAft>
                <a:spcPts val="0"/>
              </a:spcAft>
              <a:buSzPts val="1800"/>
              <a:buChar char="●"/>
            </a:pPr>
            <a:r>
              <a:rPr lang="en"/>
              <a:t>Replaced coagulation factors for DIC</a:t>
            </a:r>
            <a:endParaRPr/>
          </a:p>
          <a:p>
            <a:pPr indent="-342900" lvl="0" marL="457200" rtl="0" algn="l">
              <a:spcBef>
                <a:spcPts val="0"/>
              </a:spcBef>
              <a:spcAft>
                <a:spcPts val="0"/>
              </a:spcAft>
              <a:buSzPts val="1800"/>
              <a:buChar char="●"/>
            </a:pPr>
            <a:r>
              <a:rPr lang="en"/>
              <a:t>Delivery if abruption is severe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35 y/o female G2P1, 33 weeks pregnant, will be attempting VBAC at full term. Presents complaining of vaginal bleeding. Denies any pain</a:t>
            </a:r>
            <a:endParaRPr/>
          </a:p>
          <a:p>
            <a:pPr indent="0" lvl="0" marL="0" rtl="0" algn="l">
              <a:spcBef>
                <a:spcPts val="1600"/>
              </a:spcBef>
              <a:spcAft>
                <a:spcPts val="0"/>
              </a:spcAft>
              <a:buNone/>
            </a:pPr>
            <a:r>
              <a:rPr lang="en"/>
              <a:t>VSS</a:t>
            </a:r>
            <a:endParaRPr/>
          </a:p>
          <a:p>
            <a:pPr indent="0" lvl="0" marL="0" rtl="0" algn="l">
              <a:spcBef>
                <a:spcPts val="1600"/>
              </a:spcBef>
              <a:spcAft>
                <a:spcPts val="1600"/>
              </a:spcAft>
              <a:buNone/>
            </a:pPr>
            <a:r>
              <a:rPr lang="en"/>
              <a:t>Physical exam?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26" name="Google Shape;226;p39"/>
          <p:cNvPicPr preferRelativeResize="0"/>
          <p:nvPr/>
        </p:nvPicPr>
        <p:blipFill>
          <a:blip r:embed="rId3">
            <a:alphaModFix/>
          </a:blip>
          <a:stretch>
            <a:fillRect/>
          </a:stretch>
        </p:blipFill>
        <p:spPr>
          <a:xfrm>
            <a:off x="1314450" y="404813"/>
            <a:ext cx="6515100" cy="4333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33" name="Google Shape;233;p40"/>
          <p:cNvPicPr preferRelativeResize="0"/>
          <p:nvPr/>
        </p:nvPicPr>
        <p:blipFill>
          <a:blip r:embed="rId3">
            <a:alphaModFix/>
          </a:blip>
          <a:stretch>
            <a:fillRect/>
          </a:stretch>
        </p:blipFill>
        <p:spPr>
          <a:xfrm>
            <a:off x="1985963" y="219075"/>
            <a:ext cx="5172075" cy="47053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Treatment</a:t>
            </a:r>
            <a:endParaRPr/>
          </a:p>
        </p:txBody>
      </p:sp>
      <p:sp>
        <p:nvSpPr>
          <p:cNvPr id="239" name="Google Shape;239;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ABCs</a:t>
            </a:r>
            <a:endParaRPr/>
          </a:p>
          <a:p>
            <a:pPr indent="-342900" lvl="0" marL="457200" rtl="0" algn="l">
              <a:spcBef>
                <a:spcPts val="0"/>
              </a:spcBef>
              <a:spcAft>
                <a:spcPts val="0"/>
              </a:spcAft>
              <a:buSzPts val="1800"/>
              <a:buChar char="●"/>
            </a:pPr>
            <a:r>
              <a:rPr lang="en"/>
              <a:t>Resuscitation, two large bore IVs</a:t>
            </a:r>
            <a:endParaRPr/>
          </a:p>
          <a:p>
            <a:pPr indent="-342900" lvl="0" marL="457200" rtl="0" algn="l">
              <a:spcBef>
                <a:spcPts val="0"/>
              </a:spcBef>
              <a:spcAft>
                <a:spcPts val="0"/>
              </a:spcAft>
              <a:buSzPts val="1800"/>
              <a:buChar char="●"/>
            </a:pPr>
            <a:r>
              <a:rPr lang="en"/>
              <a:t>Labs: CBC, Coags, Type and cross match</a:t>
            </a:r>
            <a:endParaRPr/>
          </a:p>
          <a:p>
            <a:pPr indent="-342900" lvl="0" marL="457200" rtl="0" algn="l">
              <a:spcBef>
                <a:spcPts val="0"/>
              </a:spcBef>
              <a:spcAft>
                <a:spcPts val="0"/>
              </a:spcAft>
              <a:buSzPts val="1800"/>
              <a:buChar char="●"/>
            </a:pPr>
            <a:r>
              <a:rPr lang="en"/>
              <a:t>Give Rhogam for Rh negative.</a:t>
            </a:r>
            <a:endParaRPr/>
          </a:p>
          <a:p>
            <a:pPr indent="-342900" lvl="0" marL="457200" rtl="0" algn="l">
              <a:spcBef>
                <a:spcPts val="0"/>
              </a:spcBef>
              <a:spcAft>
                <a:spcPts val="0"/>
              </a:spcAft>
              <a:buSzPts val="1800"/>
              <a:buChar char="●"/>
            </a:pPr>
            <a:r>
              <a:rPr lang="en"/>
              <a:t>Cardiotocographic monitoring</a:t>
            </a:r>
            <a:endParaRPr/>
          </a:p>
          <a:p>
            <a:pPr indent="-342900" lvl="0" marL="457200" rtl="0" algn="l">
              <a:spcBef>
                <a:spcPts val="0"/>
              </a:spcBef>
              <a:spcAft>
                <a:spcPts val="0"/>
              </a:spcAft>
              <a:buSzPts val="1800"/>
              <a:buChar char="●"/>
            </a:pPr>
            <a:r>
              <a:rPr lang="en"/>
              <a:t>DO NOT PERFORM SPECULUM OR BIMANUAL EXAM UNTIL NORMAL PLACENTA POSITION DETERMINED BY ULTRASOUND</a:t>
            </a:r>
            <a:endParaRPr/>
          </a:p>
          <a:p>
            <a:pPr indent="-342900" lvl="0" marL="457200" rtl="0" algn="l">
              <a:spcBef>
                <a:spcPts val="0"/>
              </a:spcBef>
              <a:spcAft>
                <a:spcPts val="0"/>
              </a:spcAft>
              <a:buSzPts val="1800"/>
              <a:buChar char="●"/>
            </a:pPr>
            <a:r>
              <a:rPr lang="en"/>
              <a:t>OB consult</a:t>
            </a:r>
            <a:endParaRPr/>
          </a:p>
          <a:p>
            <a:pPr indent="-342900" lvl="0" marL="457200" rtl="0" algn="l">
              <a:spcBef>
                <a:spcPts val="0"/>
              </a:spcBef>
              <a:spcAft>
                <a:spcPts val="0"/>
              </a:spcAft>
              <a:buSzPts val="1800"/>
              <a:buChar char="●"/>
            </a:pPr>
            <a:r>
              <a:rPr lang="en"/>
              <a:t>Usually admitted for observation and fetal monitoring.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Ultrasound evaluation of pregnant patient</a:t>
            </a:r>
            <a:endParaRPr/>
          </a:p>
        </p:txBody>
      </p:sp>
      <p:sp>
        <p:nvSpPr>
          <p:cNvPr id="66" name="Google Shape;66;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u="sng">
                <a:solidFill>
                  <a:schemeClr val="hlink"/>
                </a:solidFill>
                <a:hlinkClick r:id="rId3"/>
              </a:rPr>
              <a:t>https://www.youtube.com/watch?v=CH4m-EaTGjw&amp;t=1m30s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Placenta Problems</a:t>
            </a:r>
            <a:endParaRPr/>
          </a:p>
        </p:txBody>
      </p:sp>
      <p:sp>
        <p:nvSpPr>
          <p:cNvPr id="245" name="Google Shape;245;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46" name="Google Shape;246;p42"/>
          <p:cNvPicPr preferRelativeResize="0"/>
          <p:nvPr/>
        </p:nvPicPr>
        <p:blipFill>
          <a:blip r:embed="rId3">
            <a:alphaModFix/>
          </a:blip>
          <a:stretch>
            <a:fillRect/>
          </a:stretch>
        </p:blipFill>
        <p:spPr>
          <a:xfrm>
            <a:off x="695325" y="1133475"/>
            <a:ext cx="7753350" cy="28765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27 y/o female G3P2 37 weeks pregnant, with two C-sections in the past presents to the ED with complaints of labor. She had a large gush of fluids at home, contractions were becoming stronger and more frequent, en route to the hospital she had terrible lower abdomen pain and now contractions seem to have stopped.</a:t>
            </a:r>
            <a:endParaRPr/>
          </a:p>
          <a:p>
            <a:pPr indent="0" lvl="0" marL="0" rtl="0" algn="l">
              <a:spcBef>
                <a:spcPts val="1600"/>
              </a:spcBef>
              <a:spcAft>
                <a:spcPts val="0"/>
              </a:spcAft>
              <a:buNone/>
            </a:pPr>
            <a:r>
              <a:rPr lang="en"/>
              <a:t>VSS: P: 119, BP: 82/45</a:t>
            </a:r>
            <a:endParaRPr/>
          </a:p>
          <a:p>
            <a:pPr indent="0" lvl="0" marL="0" rtl="0" algn="l">
              <a:spcBef>
                <a:spcPts val="1600"/>
              </a:spcBef>
              <a:spcAft>
                <a:spcPts val="1600"/>
              </a:spcAft>
              <a:buNone/>
            </a:pPr>
            <a:r>
              <a:rPr lang="en"/>
              <a:t>Exam: Abdominal exam: can clearly palpate the leg of a fetus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59" name="Google Shape;259;p44"/>
          <p:cNvPicPr preferRelativeResize="0"/>
          <p:nvPr/>
        </p:nvPicPr>
        <p:blipFill>
          <a:blip r:embed="rId3">
            <a:alphaModFix/>
          </a:blip>
          <a:stretch>
            <a:fillRect/>
          </a:stretch>
        </p:blipFill>
        <p:spPr>
          <a:xfrm>
            <a:off x="2540054" y="0"/>
            <a:ext cx="4063892"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Treatment</a:t>
            </a:r>
            <a:endParaRPr/>
          </a:p>
        </p:txBody>
      </p:sp>
      <p:sp>
        <p:nvSpPr>
          <p:cNvPr id="265" name="Google Shape;265;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ABCs</a:t>
            </a:r>
            <a:endParaRPr/>
          </a:p>
          <a:p>
            <a:pPr indent="0" lvl="0" marL="0" rtl="0" algn="l">
              <a:spcBef>
                <a:spcPts val="1600"/>
              </a:spcBef>
              <a:spcAft>
                <a:spcPts val="0"/>
              </a:spcAft>
              <a:buNone/>
            </a:pPr>
            <a:r>
              <a:rPr lang="en"/>
              <a:t>Fluid/Blood resuscitation</a:t>
            </a:r>
            <a:endParaRPr/>
          </a:p>
          <a:p>
            <a:pPr indent="0" lvl="0" marL="0" rtl="0" algn="l">
              <a:spcBef>
                <a:spcPts val="1600"/>
              </a:spcBef>
              <a:spcAft>
                <a:spcPts val="0"/>
              </a:spcAft>
              <a:buNone/>
            </a:pPr>
            <a:r>
              <a:rPr lang="en"/>
              <a:t>Definitive OB care</a:t>
            </a:r>
            <a:endParaRPr/>
          </a:p>
          <a:p>
            <a:pPr indent="0" lvl="0" marL="0" rtl="0" algn="l">
              <a:spcBef>
                <a:spcPts val="1600"/>
              </a:spcBef>
              <a:spcAft>
                <a:spcPts val="1600"/>
              </a:spcAft>
              <a:buNone/>
            </a:pPr>
            <a:r>
              <a:rPr lang="en"/>
              <a:t>Fetal mortality/morbidity is proportional to the degree of expulsion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4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24 y/o female G1P0, 32 weeks pregnant presents to ED complaining of large gush of fluid, no CTX at the moment, no fevers, no other complaints</a:t>
            </a:r>
            <a:endParaRPr/>
          </a:p>
          <a:p>
            <a:pPr indent="0" lvl="0" marL="0" rtl="0" algn="l">
              <a:spcBef>
                <a:spcPts val="1600"/>
              </a:spcBef>
              <a:spcAft>
                <a:spcPts val="0"/>
              </a:spcAft>
              <a:buNone/>
            </a:pPr>
            <a:r>
              <a:rPr lang="en"/>
              <a:t>VSS</a:t>
            </a:r>
            <a:endParaRPr/>
          </a:p>
          <a:p>
            <a:pPr indent="0" lvl="0" marL="0" rtl="0" algn="l">
              <a:spcBef>
                <a:spcPts val="1600"/>
              </a:spcBef>
              <a:spcAft>
                <a:spcPts val="1600"/>
              </a:spcAft>
              <a:buNone/>
            </a:pPr>
            <a:r>
              <a:rPr lang="en"/>
              <a:t>What tests would you like to do?</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Premature Rupture of Membranes</a:t>
            </a:r>
            <a:endParaRPr/>
          </a:p>
        </p:txBody>
      </p:sp>
      <p:sp>
        <p:nvSpPr>
          <p:cNvPr id="277" name="Google Shape;277;p4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Pretrerm Premature ROM - membrane rupture before 37 weeks of gestation</a:t>
            </a:r>
            <a:endParaRPr/>
          </a:p>
          <a:p>
            <a:pPr indent="0" lvl="0" marL="0" rtl="0" algn="l">
              <a:spcBef>
                <a:spcPts val="1600"/>
              </a:spcBef>
              <a:spcAft>
                <a:spcPts val="0"/>
              </a:spcAft>
              <a:buNone/>
            </a:pPr>
            <a:r>
              <a:rPr lang="en"/>
              <a:t>Avoid digital cervical examination, decreases latent period and increases infection risk.</a:t>
            </a:r>
            <a:endParaRPr/>
          </a:p>
          <a:p>
            <a:pPr indent="0" lvl="0" marL="0" rtl="0" algn="l">
              <a:spcBef>
                <a:spcPts val="1600"/>
              </a:spcBef>
              <a:spcAft>
                <a:spcPts val="1600"/>
              </a:spcAft>
              <a:buNone/>
            </a:pPr>
            <a:r>
              <a:rPr lang="en"/>
              <a:t>Diagnosed with nitrazine paper, fern testing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84" name="Google Shape;284;p48"/>
          <p:cNvPicPr preferRelativeResize="0"/>
          <p:nvPr/>
        </p:nvPicPr>
        <p:blipFill>
          <a:blip r:embed="rId3">
            <a:alphaModFix/>
          </a:blip>
          <a:stretch>
            <a:fillRect/>
          </a:stretch>
        </p:blipFill>
        <p:spPr>
          <a:xfrm>
            <a:off x="1847850" y="352425"/>
            <a:ext cx="5448300" cy="44386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Treatment</a:t>
            </a:r>
            <a:endParaRPr/>
          </a:p>
        </p:txBody>
      </p:sp>
      <p:sp>
        <p:nvSpPr>
          <p:cNvPr id="290" name="Google Shape;290;p4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Obstetric consultation</a:t>
            </a:r>
            <a:endParaRPr/>
          </a:p>
          <a:p>
            <a:pPr indent="0" lvl="0" marL="0" rtl="0" algn="l">
              <a:spcBef>
                <a:spcPts val="1600"/>
              </a:spcBef>
              <a:spcAft>
                <a:spcPts val="0"/>
              </a:spcAft>
              <a:buNone/>
            </a:pPr>
            <a:r>
              <a:rPr lang="en"/>
              <a:t>Corticosteroids if less than 34 weeks</a:t>
            </a:r>
            <a:endParaRPr/>
          </a:p>
          <a:p>
            <a:pPr indent="0" lvl="0" marL="0" rtl="0" algn="l">
              <a:spcBef>
                <a:spcPts val="1600"/>
              </a:spcBef>
              <a:spcAft>
                <a:spcPts val="0"/>
              </a:spcAft>
              <a:buNone/>
            </a:pPr>
            <a:r>
              <a:rPr lang="en"/>
              <a:t>Antibiotics to treat Group B Strep</a:t>
            </a:r>
            <a:endParaRPr/>
          </a:p>
          <a:p>
            <a:pPr indent="0" lvl="0" marL="0" rtl="0" algn="l">
              <a:spcBef>
                <a:spcPts val="1600"/>
              </a:spcBef>
              <a:spcAft>
                <a:spcPts val="0"/>
              </a:spcAft>
              <a:buNone/>
            </a:pPr>
            <a:r>
              <a:rPr lang="en"/>
              <a:t>	Penicillin G, Ampicillin, and Cefazolin</a:t>
            </a:r>
            <a:endParaRPr/>
          </a:p>
          <a:p>
            <a:pPr indent="0" lvl="0" marL="0" rtl="0" algn="l">
              <a:spcBef>
                <a:spcPts val="1600"/>
              </a:spcBef>
              <a:spcAft>
                <a:spcPts val="1600"/>
              </a:spcAft>
              <a:buNone/>
            </a:pPr>
            <a:r>
              <a:rPr lang="en"/>
              <a:t>Guidelines</a:t>
            </a:r>
            <a:r>
              <a:rPr lang="en"/>
              <a:t> for delivery vary, no difference in risk of neonatal sepsis with immediate delivery of PPROM at greater than 34 weeks gestation.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1</a:t>
            </a:r>
            <a:endParaRPr/>
          </a:p>
        </p:txBody>
      </p:sp>
      <p:sp>
        <p:nvSpPr>
          <p:cNvPr id="296" name="Google Shape;296;p50"/>
          <p:cNvSpPr txBox="1"/>
          <p:nvPr>
            <p:ph idx="1" type="body"/>
          </p:nvPr>
        </p:nvSpPr>
        <p:spPr>
          <a:xfrm>
            <a:off x="311700" y="1152475"/>
            <a:ext cx="8520600" cy="34164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highlight>
                  <a:srgbClr val="FFFFFF"/>
                </a:highlight>
              </a:rPr>
              <a:t>A 36-year-old woman presents to the ED with sudden onset lower abdominal pain and vaginal bleeding. She is 35-weeks pregnant. She reports constant lower abdominal pain and vaginal bleeding for the last 4 hours. On examination, her cervix is closed and she has dark blood coming from the cervical os. Her uterus is firm to the touch. What is the most common risk factor associated with this condition?</a:t>
            </a:r>
            <a:endParaRPr sz="1400">
              <a:solidFill>
                <a:schemeClr val="dk1"/>
              </a:solidFill>
              <a:highlight>
                <a:srgbClr val="FFFFFF"/>
              </a:highlight>
            </a:endParaRPr>
          </a:p>
          <a:p>
            <a:pPr indent="-317500" lvl="0" marL="647700" marR="292100" rtl="0" algn="l">
              <a:spcBef>
                <a:spcPts val="3000"/>
              </a:spcBef>
              <a:spcAft>
                <a:spcPts val="0"/>
              </a:spcAft>
              <a:buClr>
                <a:schemeClr val="dk1"/>
              </a:buClr>
              <a:buSzPts val="1400"/>
              <a:buAutoNum type="alphaUcPeriod"/>
            </a:pPr>
            <a:r>
              <a:rPr lang="en" sz="1400">
                <a:solidFill>
                  <a:schemeClr val="dk1"/>
                </a:solidFill>
              </a:rPr>
              <a:t>Advanced maternal age</a:t>
            </a:r>
            <a:endParaRPr sz="1400">
              <a:solidFill>
                <a:srgbClr val="BA0000"/>
              </a:solidFill>
            </a:endParaRPr>
          </a:p>
          <a:p>
            <a:pPr indent="-317500" lvl="0" marL="647700" marR="292100" rtl="0" algn="l">
              <a:spcBef>
                <a:spcPts val="0"/>
              </a:spcBef>
              <a:spcAft>
                <a:spcPts val="0"/>
              </a:spcAft>
              <a:buClr>
                <a:schemeClr val="dk1"/>
              </a:buClr>
              <a:buSzPts val="1400"/>
              <a:buAutoNum type="alphaUcPeriod"/>
            </a:pPr>
            <a:r>
              <a:rPr lang="en" sz="1400">
                <a:solidFill>
                  <a:schemeClr val="dk1"/>
                </a:solidFill>
              </a:rPr>
              <a:t>Cocaine use</a:t>
            </a:r>
            <a:endParaRPr sz="1400">
              <a:solidFill>
                <a:schemeClr val="dk1"/>
              </a:solidFill>
            </a:endParaRPr>
          </a:p>
          <a:p>
            <a:pPr indent="-317500" lvl="0" marL="647700" marR="292100" rtl="0" algn="l">
              <a:spcBef>
                <a:spcPts val="0"/>
              </a:spcBef>
              <a:spcAft>
                <a:spcPts val="0"/>
              </a:spcAft>
              <a:buClr>
                <a:schemeClr val="dk1"/>
              </a:buClr>
              <a:buSzPts val="1400"/>
              <a:buAutoNum type="alphaUcPeriod"/>
            </a:pPr>
            <a:r>
              <a:rPr lang="en" sz="1400">
                <a:solidFill>
                  <a:schemeClr val="dk1"/>
                </a:solidFill>
              </a:rPr>
              <a:t>Hypertension</a:t>
            </a:r>
            <a:endParaRPr sz="1400">
              <a:solidFill>
                <a:srgbClr val="004C97"/>
              </a:solidFill>
            </a:endParaRPr>
          </a:p>
          <a:p>
            <a:pPr indent="-317500" lvl="0" marL="647700" marR="292100" rtl="0" algn="l">
              <a:spcBef>
                <a:spcPts val="0"/>
              </a:spcBef>
              <a:spcAft>
                <a:spcPts val="0"/>
              </a:spcAft>
              <a:buClr>
                <a:schemeClr val="dk1"/>
              </a:buClr>
              <a:buSzPts val="1400"/>
              <a:buAutoNum type="alphaUcPeriod"/>
            </a:pPr>
            <a:r>
              <a:rPr lang="en" sz="1400">
                <a:solidFill>
                  <a:schemeClr val="dk1"/>
                </a:solidFill>
              </a:rPr>
              <a:t>Tobacco use</a:t>
            </a:r>
            <a:endParaRPr sz="1400">
              <a:solidFill>
                <a:schemeClr val="dk1"/>
              </a:solidFill>
            </a:endParaRPr>
          </a:p>
          <a:p>
            <a:pPr indent="0" lvl="0" marL="0" rtl="0" algn="l">
              <a:spcBef>
                <a:spcPts val="4000"/>
              </a:spcBef>
              <a:spcAft>
                <a:spcPts val="1600"/>
              </a:spcAft>
              <a:buNone/>
            </a:pPr>
            <a:r>
              <a:t/>
            </a:r>
            <a:endParaRPr sz="1050">
              <a:solidFill>
                <a:schemeClr val="dk1"/>
              </a:solidFill>
              <a:highlight>
                <a:srgbClr val="FFFFFF"/>
              </a:high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1</a:t>
            </a:r>
            <a:endParaRPr/>
          </a:p>
        </p:txBody>
      </p:sp>
      <p:sp>
        <p:nvSpPr>
          <p:cNvPr id="302" name="Google Shape;302;p51"/>
          <p:cNvSpPr txBox="1"/>
          <p:nvPr>
            <p:ph idx="1" type="body"/>
          </p:nvPr>
        </p:nvSpPr>
        <p:spPr>
          <a:xfrm>
            <a:off x="311700" y="1152475"/>
            <a:ext cx="8520600" cy="34164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highlight>
                  <a:srgbClr val="FFFFFF"/>
                </a:highlight>
              </a:rPr>
              <a:t>A 36-year-old woman presents to the ED with sudden onset lower abdominal pain and vaginal bleeding. She is 35-weeks pregnant. She reports constant lower abdominal pain and vaginal bleeding for the last 4 hours. On examination, her cervix is closed and she has dark blood coming from the cervical os. Her uterus is firm to the touch. What is the most common risk factor associated with this condition?</a:t>
            </a:r>
            <a:endParaRPr sz="1400">
              <a:solidFill>
                <a:schemeClr val="dk1"/>
              </a:solidFill>
              <a:highlight>
                <a:srgbClr val="FFFFFF"/>
              </a:highlight>
            </a:endParaRPr>
          </a:p>
          <a:p>
            <a:pPr indent="-317500" lvl="0" marL="647700" marR="292100" rtl="0" algn="l">
              <a:spcBef>
                <a:spcPts val="3000"/>
              </a:spcBef>
              <a:spcAft>
                <a:spcPts val="0"/>
              </a:spcAft>
              <a:buClr>
                <a:schemeClr val="dk1"/>
              </a:buClr>
              <a:buSzPts val="1400"/>
              <a:buAutoNum type="alphaUcPeriod"/>
            </a:pPr>
            <a:r>
              <a:rPr lang="en" sz="1400">
                <a:solidFill>
                  <a:schemeClr val="dk1"/>
                </a:solidFill>
              </a:rPr>
              <a:t>Advanced maternal age</a:t>
            </a:r>
            <a:endParaRPr sz="1400">
              <a:solidFill>
                <a:srgbClr val="BA0000"/>
              </a:solidFill>
            </a:endParaRPr>
          </a:p>
          <a:p>
            <a:pPr indent="-317500" lvl="0" marL="647700" marR="292100" rtl="0" algn="l">
              <a:spcBef>
                <a:spcPts val="0"/>
              </a:spcBef>
              <a:spcAft>
                <a:spcPts val="0"/>
              </a:spcAft>
              <a:buClr>
                <a:schemeClr val="dk1"/>
              </a:buClr>
              <a:buSzPts val="1400"/>
              <a:buAutoNum type="alphaUcPeriod"/>
            </a:pPr>
            <a:r>
              <a:rPr lang="en" sz="1400">
                <a:solidFill>
                  <a:schemeClr val="dk1"/>
                </a:solidFill>
              </a:rPr>
              <a:t>Cocaine use</a:t>
            </a:r>
            <a:endParaRPr sz="1400">
              <a:solidFill>
                <a:schemeClr val="dk1"/>
              </a:solidFill>
            </a:endParaRPr>
          </a:p>
          <a:p>
            <a:pPr indent="-317500" lvl="0" marL="647700" marR="292100" rtl="0" algn="l">
              <a:spcBef>
                <a:spcPts val="0"/>
              </a:spcBef>
              <a:spcAft>
                <a:spcPts val="0"/>
              </a:spcAft>
              <a:buClr>
                <a:schemeClr val="dk1"/>
              </a:buClr>
              <a:buSzPts val="1400"/>
              <a:buAutoNum type="alphaUcPeriod"/>
            </a:pPr>
            <a:r>
              <a:rPr lang="en" sz="1400">
                <a:solidFill>
                  <a:schemeClr val="dk1"/>
                </a:solidFill>
                <a:highlight>
                  <a:srgbClr val="93C47D"/>
                </a:highlight>
              </a:rPr>
              <a:t>Hypertension</a:t>
            </a:r>
            <a:endParaRPr sz="1400">
              <a:solidFill>
                <a:srgbClr val="004C97"/>
              </a:solidFill>
              <a:highlight>
                <a:srgbClr val="93C47D"/>
              </a:highlight>
            </a:endParaRPr>
          </a:p>
          <a:p>
            <a:pPr indent="-317500" lvl="0" marL="647700" marR="292100" rtl="0" algn="l">
              <a:spcBef>
                <a:spcPts val="0"/>
              </a:spcBef>
              <a:spcAft>
                <a:spcPts val="0"/>
              </a:spcAft>
              <a:buClr>
                <a:schemeClr val="dk1"/>
              </a:buClr>
              <a:buSzPts val="1400"/>
              <a:buAutoNum type="alphaUcPeriod"/>
            </a:pPr>
            <a:r>
              <a:rPr lang="en" sz="1400">
                <a:solidFill>
                  <a:schemeClr val="dk1"/>
                </a:solidFill>
              </a:rPr>
              <a:t>Tobacco use</a:t>
            </a:r>
            <a:endParaRPr sz="1400">
              <a:solidFill>
                <a:schemeClr val="dk1"/>
              </a:solidFill>
            </a:endParaRPr>
          </a:p>
          <a:p>
            <a:pPr indent="0" lvl="0" marL="0" rtl="0" algn="l">
              <a:spcBef>
                <a:spcPts val="4000"/>
              </a:spcBef>
              <a:spcAft>
                <a:spcPts val="1600"/>
              </a:spcAft>
              <a:buNone/>
            </a:pPr>
            <a:r>
              <a:t/>
            </a:r>
            <a:endParaRPr sz="1050">
              <a:solidFill>
                <a:schemeClr val="dk1"/>
              </a:solidFill>
              <a:highlight>
                <a:srgbClr val="FFFFFF"/>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3" name="Google Shape;73;p16"/>
          <p:cNvPicPr preferRelativeResize="0"/>
          <p:nvPr/>
        </p:nvPicPr>
        <p:blipFill>
          <a:blip r:embed="rId3">
            <a:alphaModFix/>
          </a:blip>
          <a:stretch>
            <a:fillRect/>
          </a:stretch>
        </p:blipFill>
        <p:spPr>
          <a:xfrm>
            <a:off x="1133475" y="0"/>
            <a:ext cx="6877050"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2</a:t>
            </a:r>
            <a:endParaRPr/>
          </a:p>
        </p:txBody>
      </p:sp>
      <p:sp>
        <p:nvSpPr>
          <p:cNvPr id="308" name="Google Shape;308;p5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highlight>
                  <a:srgbClr val="FFFFFF"/>
                </a:highlight>
              </a:rPr>
              <a:t>A 36-year old woman presents with lower abdominal pain and vaginal bleeding. Her pregnancy test is positive. She is clammy and diaphoretic with a blood pressure of 90/40 mm Hg and a heart rate of 128 beats per minute. She is tender in the left lower quadrant with guarding. Pelvic ultrasound shows a left ovarian mass with free fluid in the pelvis, as well as an approximately 7-week intrauterine pregnancy. What is the most common cause of this condition?</a:t>
            </a:r>
            <a:endParaRPr sz="1400">
              <a:solidFill>
                <a:schemeClr val="dk1"/>
              </a:solidFill>
              <a:highlight>
                <a:srgbClr val="FFFFFF"/>
              </a:highlight>
            </a:endParaRPr>
          </a:p>
          <a:p>
            <a:pPr indent="-317500" lvl="0" marL="647700" marR="292100" rtl="0" algn="l">
              <a:spcBef>
                <a:spcPts val="3000"/>
              </a:spcBef>
              <a:spcAft>
                <a:spcPts val="0"/>
              </a:spcAft>
              <a:buClr>
                <a:srgbClr val="000000"/>
              </a:buClr>
              <a:buSzPts val="1400"/>
              <a:buAutoNum type="alphaUcPeriod"/>
            </a:pPr>
            <a:r>
              <a:rPr lang="en" sz="1400">
                <a:solidFill>
                  <a:srgbClr val="000000"/>
                </a:solidFill>
              </a:rPr>
              <a:t>History of sexually transmitted infection</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Infertility treatment</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Intrauterine device use</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Previous ectopic pregnancy</a:t>
            </a:r>
            <a:endParaRPr sz="1400">
              <a:solidFill>
                <a:srgbClr val="000000"/>
              </a:solidFill>
            </a:endParaRPr>
          </a:p>
          <a:p>
            <a:pPr indent="0" lvl="0" marL="0" rtl="0" algn="l">
              <a:spcBef>
                <a:spcPts val="4000"/>
              </a:spcBef>
              <a:spcAft>
                <a:spcPts val="1600"/>
              </a:spcAft>
              <a:buNone/>
            </a:pPr>
            <a:r>
              <a:t/>
            </a:r>
            <a:endParaRPr sz="1050">
              <a:solidFill>
                <a:schemeClr val="dk1"/>
              </a:solidFill>
              <a:highlight>
                <a:srgbClr val="FFFFFF"/>
              </a:high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2</a:t>
            </a:r>
            <a:endParaRPr/>
          </a:p>
        </p:txBody>
      </p:sp>
      <p:sp>
        <p:nvSpPr>
          <p:cNvPr id="314" name="Google Shape;314;p5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highlight>
                  <a:srgbClr val="FFFFFF"/>
                </a:highlight>
              </a:rPr>
              <a:t>A 36-year old woman presents with lower abdominal pain and vaginal bleeding. Her pregnancy test is positive. She is clammy and diaphoretic with a blood pressure of 90/40 mm Hg and a heart rate of 128 beats per minute. She is tender in the left lower quadrant with guarding. Pelvic ultrasound shows a left ovarian mass with free fluid in the pelvis, as well as an approximately 7-week intrauterine pregnancy. What is the most common cause of this condition?</a:t>
            </a:r>
            <a:endParaRPr sz="1400">
              <a:solidFill>
                <a:schemeClr val="dk1"/>
              </a:solidFill>
              <a:highlight>
                <a:srgbClr val="FFFFFF"/>
              </a:highlight>
            </a:endParaRPr>
          </a:p>
          <a:p>
            <a:pPr indent="-317500" lvl="0" marL="647700" marR="292100" rtl="0" algn="l">
              <a:spcBef>
                <a:spcPts val="3000"/>
              </a:spcBef>
              <a:spcAft>
                <a:spcPts val="0"/>
              </a:spcAft>
              <a:buClr>
                <a:srgbClr val="000000"/>
              </a:buClr>
              <a:buSzPts val="1400"/>
              <a:buAutoNum type="alphaUcPeriod"/>
            </a:pPr>
            <a:r>
              <a:rPr lang="en" sz="1400">
                <a:solidFill>
                  <a:srgbClr val="000000"/>
                </a:solidFill>
              </a:rPr>
              <a:t>History of sexually transmitted infection</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highlight>
                  <a:srgbClr val="93C47D"/>
                </a:highlight>
              </a:rPr>
              <a:t>Infertility treatment</a:t>
            </a:r>
            <a:endParaRPr sz="1400">
              <a:solidFill>
                <a:srgbClr val="000000"/>
              </a:solidFill>
              <a:highlight>
                <a:srgbClr val="93C47D"/>
              </a:highlight>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Intrauterine device use</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Previous ectopic pregnancy</a:t>
            </a:r>
            <a:endParaRPr sz="1400">
              <a:solidFill>
                <a:srgbClr val="000000"/>
              </a:solidFill>
            </a:endParaRPr>
          </a:p>
          <a:p>
            <a:pPr indent="0" lvl="0" marL="0" rtl="0" algn="l">
              <a:spcBef>
                <a:spcPts val="4000"/>
              </a:spcBef>
              <a:spcAft>
                <a:spcPts val="1600"/>
              </a:spcAft>
              <a:buNone/>
            </a:pPr>
            <a:r>
              <a:t/>
            </a:r>
            <a:endParaRPr sz="1050">
              <a:solidFill>
                <a:schemeClr val="dk1"/>
              </a:solidFill>
              <a:highlight>
                <a:srgbClr val="FFFFFF"/>
              </a:high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5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21" name="Google Shape;321;p54"/>
          <p:cNvPicPr preferRelativeResize="0"/>
          <p:nvPr/>
        </p:nvPicPr>
        <p:blipFill>
          <a:blip r:embed="rId3">
            <a:alphaModFix/>
          </a:blip>
          <a:stretch>
            <a:fillRect/>
          </a:stretch>
        </p:blipFill>
        <p:spPr>
          <a:xfrm>
            <a:off x="2138363" y="4763"/>
            <a:ext cx="4867275" cy="51339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3</a:t>
            </a:r>
            <a:endParaRPr/>
          </a:p>
        </p:txBody>
      </p:sp>
      <p:sp>
        <p:nvSpPr>
          <p:cNvPr id="327" name="Google Shape;327;p5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just">
              <a:lnSpc>
                <a:spcPct val="135000"/>
              </a:lnSpc>
              <a:spcBef>
                <a:spcPts val="1100"/>
              </a:spcBef>
              <a:spcAft>
                <a:spcPts val="0"/>
              </a:spcAft>
              <a:buClr>
                <a:schemeClr val="dk1"/>
              </a:buClr>
              <a:buSzPts val="1100"/>
              <a:buFont typeface="Arial"/>
              <a:buNone/>
            </a:pPr>
            <a:r>
              <a:rPr lang="en" sz="1400">
                <a:solidFill>
                  <a:schemeClr val="dk1"/>
                </a:solidFill>
              </a:rPr>
              <a:t>A 26-year old 36-week pregnant woman presents to the ED with a complaint of vaginal bleeding. She denies associated cramping, abdominal pain or preceding traumatic event. She describes the blood as “bright red.” Which of the following is a risk factor for development of this condition?</a:t>
            </a:r>
            <a:endParaRPr sz="1400">
              <a:solidFill>
                <a:schemeClr val="dk1"/>
              </a:solidFill>
            </a:endParaRPr>
          </a:p>
          <a:p>
            <a:pPr indent="-317500" lvl="0" marL="647700" marR="292100" rtl="0" algn="l">
              <a:spcBef>
                <a:spcPts val="3000"/>
              </a:spcBef>
              <a:spcAft>
                <a:spcPts val="0"/>
              </a:spcAft>
              <a:buClr>
                <a:schemeClr val="dk1"/>
              </a:buClr>
              <a:buSzPts val="1400"/>
              <a:buAutoNum type="alphaUcPeriod"/>
            </a:pPr>
            <a:r>
              <a:rPr lang="en" sz="1400">
                <a:solidFill>
                  <a:schemeClr val="dk1"/>
                </a:solidFill>
              </a:rPr>
              <a:t>Previous caesarean section</a:t>
            </a:r>
            <a:endParaRPr sz="1400">
              <a:solidFill>
                <a:srgbClr val="004C97"/>
              </a:solidFill>
            </a:endParaRPr>
          </a:p>
          <a:p>
            <a:pPr indent="-317500" lvl="0" marL="647700" marR="292100" rtl="0" algn="l">
              <a:spcBef>
                <a:spcPts val="0"/>
              </a:spcBef>
              <a:spcAft>
                <a:spcPts val="0"/>
              </a:spcAft>
              <a:buClr>
                <a:schemeClr val="dk1"/>
              </a:buClr>
              <a:buSzPts val="1400"/>
              <a:buAutoNum type="alphaUcPeriod"/>
            </a:pPr>
            <a:r>
              <a:rPr lang="en" sz="1400">
                <a:solidFill>
                  <a:schemeClr val="dk1"/>
                </a:solidFill>
              </a:rPr>
              <a:t>Previous ectopic pregnancy</a:t>
            </a:r>
            <a:endParaRPr sz="1400">
              <a:solidFill>
                <a:schemeClr val="dk1"/>
              </a:solidFill>
            </a:endParaRPr>
          </a:p>
          <a:p>
            <a:pPr indent="-317500" lvl="0" marL="647700" marR="292100" rtl="0" algn="l">
              <a:spcBef>
                <a:spcPts val="0"/>
              </a:spcBef>
              <a:spcAft>
                <a:spcPts val="0"/>
              </a:spcAft>
              <a:buClr>
                <a:schemeClr val="dk1"/>
              </a:buClr>
              <a:buSzPts val="1400"/>
              <a:buAutoNum type="alphaUcPeriod"/>
            </a:pPr>
            <a:r>
              <a:rPr lang="en" sz="1400">
                <a:solidFill>
                  <a:schemeClr val="dk1"/>
                </a:solidFill>
              </a:rPr>
              <a:t>Primiparity</a:t>
            </a:r>
            <a:endParaRPr sz="1400">
              <a:solidFill>
                <a:srgbClr val="BA0000"/>
              </a:solidFill>
            </a:endParaRPr>
          </a:p>
          <a:p>
            <a:pPr indent="-317500" lvl="0" marL="647700" marR="292100" rtl="0" algn="l">
              <a:spcBef>
                <a:spcPts val="0"/>
              </a:spcBef>
              <a:spcAft>
                <a:spcPts val="0"/>
              </a:spcAft>
              <a:buClr>
                <a:schemeClr val="dk1"/>
              </a:buClr>
              <a:buSzPts val="1400"/>
              <a:buAutoNum type="alphaUcPeriod"/>
            </a:pPr>
            <a:r>
              <a:rPr lang="en" sz="1400">
                <a:solidFill>
                  <a:schemeClr val="dk1"/>
                </a:solidFill>
              </a:rPr>
              <a:t>Young maternal age</a:t>
            </a:r>
            <a:endParaRPr sz="1400">
              <a:solidFill>
                <a:schemeClr val="dk1"/>
              </a:solidFill>
            </a:endParaRPr>
          </a:p>
          <a:p>
            <a:pPr indent="0" lvl="0" marL="0" rtl="0" algn="l">
              <a:spcBef>
                <a:spcPts val="4000"/>
              </a:spcBef>
              <a:spcAft>
                <a:spcPts val="160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3</a:t>
            </a:r>
            <a:endParaRPr/>
          </a:p>
        </p:txBody>
      </p:sp>
      <p:sp>
        <p:nvSpPr>
          <p:cNvPr id="333" name="Google Shape;333;p5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just">
              <a:lnSpc>
                <a:spcPct val="135000"/>
              </a:lnSpc>
              <a:spcBef>
                <a:spcPts val="1100"/>
              </a:spcBef>
              <a:spcAft>
                <a:spcPts val="0"/>
              </a:spcAft>
              <a:buNone/>
            </a:pPr>
            <a:r>
              <a:rPr lang="en" sz="1400">
                <a:solidFill>
                  <a:schemeClr val="dk1"/>
                </a:solidFill>
              </a:rPr>
              <a:t>A 26-year old 36-week pregnant woman presents to the ED with a complaint of vaginal bleeding. She denies associated cramping, abdominal pain or preceding traumatic event. She describes the blood as “bright red.” Which of the following is a risk factor for development of this condition?</a:t>
            </a:r>
            <a:endParaRPr sz="1400">
              <a:solidFill>
                <a:schemeClr val="dk1"/>
              </a:solidFill>
            </a:endParaRPr>
          </a:p>
          <a:p>
            <a:pPr indent="-317500" lvl="0" marL="647700" marR="292100" rtl="0" algn="l">
              <a:spcBef>
                <a:spcPts val="3000"/>
              </a:spcBef>
              <a:spcAft>
                <a:spcPts val="0"/>
              </a:spcAft>
              <a:buClr>
                <a:schemeClr val="dk1"/>
              </a:buClr>
              <a:buSzPts val="1400"/>
              <a:buAutoNum type="alphaUcPeriod"/>
            </a:pPr>
            <a:r>
              <a:rPr lang="en" sz="1400">
                <a:solidFill>
                  <a:schemeClr val="dk1"/>
                </a:solidFill>
                <a:highlight>
                  <a:srgbClr val="93C47D"/>
                </a:highlight>
              </a:rPr>
              <a:t>Previous caesarean section</a:t>
            </a:r>
            <a:endParaRPr sz="1400">
              <a:solidFill>
                <a:srgbClr val="004C97"/>
              </a:solidFill>
              <a:highlight>
                <a:srgbClr val="93C47D"/>
              </a:highlight>
            </a:endParaRPr>
          </a:p>
          <a:p>
            <a:pPr indent="-317500" lvl="0" marL="647700" marR="292100" rtl="0" algn="l">
              <a:spcBef>
                <a:spcPts val="0"/>
              </a:spcBef>
              <a:spcAft>
                <a:spcPts val="0"/>
              </a:spcAft>
              <a:buClr>
                <a:schemeClr val="dk1"/>
              </a:buClr>
              <a:buSzPts val="1400"/>
              <a:buAutoNum type="alphaUcPeriod"/>
            </a:pPr>
            <a:r>
              <a:rPr lang="en" sz="1400">
                <a:solidFill>
                  <a:schemeClr val="dk1"/>
                </a:solidFill>
              </a:rPr>
              <a:t>Previous ectopic pregnancy</a:t>
            </a:r>
            <a:endParaRPr sz="1400">
              <a:solidFill>
                <a:schemeClr val="dk1"/>
              </a:solidFill>
            </a:endParaRPr>
          </a:p>
          <a:p>
            <a:pPr indent="-317500" lvl="0" marL="647700" marR="292100" rtl="0" algn="l">
              <a:spcBef>
                <a:spcPts val="0"/>
              </a:spcBef>
              <a:spcAft>
                <a:spcPts val="0"/>
              </a:spcAft>
              <a:buClr>
                <a:schemeClr val="dk1"/>
              </a:buClr>
              <a:buSzPts val="1400"/>
              <a:buAutoNum type="alphaUcPeriod"/>
            </a:pPr>
            <a:r>
              <a:rPr lang="en" sz="1400">
                <a:solidFill>
                  <a:schemeClr val="dk1"/>
                </a:solidFill>
              </a:rPr>
              <a:t>Primiparity</a:t>
            </a:r>
            <a:endParaRPr sz="1400">
              <a:solidFill>
                <a:srgbClr val="BA0000"/>
              </a:solidFill>
            </a:endParaRPr>
          </a:p>
          <a:p>
            <a:pPr indent="-317500" lvl="0" marL="647700" marR="292100" rtl="0" algn="l">
              <a:spcBef>
                <a:spcPts val="0"/>
              </a:spcBef>
              <a:spcAft>
                <a:spcPts val="0"/>
              </a:spcAft>
              <a:buClr>
                <a:schemeClr val="dk1"/>
              </a:buClr>
              <a:buSzPts val="1400"/>
              <a:buAutoNum type="alphaUcPeriod"/>
            </a:pPr>
            <a:r>
              <a:rPr lang="en" sz="1400">
                <a:solidFill>
                  <a:schemeClr val="dk1"/>
                </a:solidFill>
              </a:rPr>
              <a:t>Young maternal age</a:t>
            </a:r>
            <a:endParaRPr sz="1400">
              <a:solidFill>
                <a:schemeClr val="dk1"/>
              </a:solidFill>
            </a:endParaRPr>
          </a:p>
          <a:p>
            <a:pPr indent="0" lvl="0" marL="0" rtl="0" algn="l">
              <a:spcBef>
                <a:spcPts val="4000"/>
              </a:spcBef>
              <a:spcAft>
                <a:spcPts val="160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4</a:t>
            </a:r>
            <a:endParaRPr/>
          </a:p>
        </p:txBody>
      </p:sp>
      <p:sp>
        <p:nvSpPr>
          <p:cNvPr id="339" name="Google Shape;339;p5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just">
              <a:lnSpc>
                <a:spcPct val="135000"/>
              </a:lnSpc>
              <a:spcBef>
                <a:spcPts val="1100"/>
              </a:spcBef>
              <a:spcAft>
                <a:spcPts val="0"/>
              </a:spcAft>
              <a:buClr>
                <a:schemeClr val="dk1"/>
              </a:buClr>
              <a:buSzPts val="1100"/>
              <a:buFont typeface="Arial"/>
              <a:buNone/>
            </a:pPr>
            <a:r>
              <a:rPr lang="en" sz="1400">
                <a:solidFill>
                  <a:schemeClr val="dk1"/>
                </a:solidFill>
              </a:rPr>
              <a:t>A 28-year-old woman G1P0 at 38 weeks gestation presents with severe abdominal pain and vaginal bleeding. On examination, the uterus is tetanically contracted and tender to palpation. Fetal monitoring shows decreased heart rate variability and late decelerations. Which of the following is the most likely diagnosis?</a:t>
            </a:r>
            <a:endParaRPr sz="1400">
              <a:solidFill>
                <a:schemeClr val="dk1"/>
              </a:solidFill>
            </a:endParaRPr>
          </a:p>
          <a:p>
            <a:pPr indent="-317500" lvl="0" marL="457200" marR="292100" rtl="0" algn="l">
              <a:spcBef>
                <a:spcPts val="3000"/>
              </a:spcBef>
              <a:spcAft>
                <a:spcPts val="0"/>
              </a:spcAft>
              <a:buClr>
                <a:srgbClr val="000000"/>
              </a:buClr>
              <a:buSzPts val="1400"/>
              <a:buAutoNum type="alphaUcPeriod"/>
            </a:pPr>
            <a:r>
              <a:rPr lang="en" sz="1400">
                <a:solidFill>
                  <a:srgbClr val="000000"/>
                </a:solidFill>
              </a:rPr>
              <a:t>Abruptio placentae</a:t>
            </a:r>
            <a:endParaRPr sz="1400">
              <a:solidFill>
                <a:srgbClr val="000000"/>
              </a:solidFill>
            </a:endParaRPr>
          </a:p>
          <a:p>
            <a:pPr indent="-317500" lvl="0" marL="457200" marR="292100" rtl="0" algn="l">
              <a:spcBef>
                <a:spcPts val="0"/>
              </a:spcBef>
              <a:spcAft>
                <a:spcPts val="0"/>
              </a:spcAft>
              <a:buClr>
                <a:srgbClr val="000000"/>
              </a:buClr>
              <a:buSzPts val="1400"/>
              <a:buAutoNum type="alphaUcPeriod"/>
            </a:pPr>
            <a:r>
              <a:rPr lang="en" sz="1400">
                <a:solidFill>
                  <a:srgbClr val="000000"/>
                </a:solidFill>
              </a:rPr>
              <a:t>Amniotic fluid embolism</a:t>
            </a:r>
            <a:endParaRPr sz="1400">
              <a:solidFill>
                <a:srgbClr val="000000"/>
              </a:solidFill>
            </a:endParaRPr>
          </a:p>
          <a:p>
            <a:pPr indent="-317500" lvl="0" marL="457200" marR="292100" rtl="0" algn="l">
              <a:spcBef>
                <a:spcPts val="0"/>
              </a:spcBef>
              <a:spcAft>
                <a:spcPts val="0"/>
              </a:spcAft>
              <a:buClr>
                <a:srgbClr val="000000"/>
              </a:buClr>
              <a:buSzPts val="1400"/>
              <a:buAutoNum type="alphaUcPeriod"/>
            </a:pPr>
            <a:r>
              <a:rPr lang="en" sz="1400">
                <a:solidFill>
                  <a:srgbClr val="000000"/>
                </a:solidFill>
              </a:rPr>
              <a:t>Placenta previa</a:t>
            </a:r>
            <a:endParaRPr sz="1400">
              <a:solidFill>
                <a:srgbClr val="000000"/>
              </a:solidFill>
            </a:endParaRPr>
          </a:p>
          <a:p>
            <a:pPr indent="-317500" lvl="0" marL="457200" marR="292100" rtl="0" algn="l">
              <a:spcBef>
                <a:spcPts val="0"/>
              </a:spcBef>
              <a:spcAft>
                <a:spcPts val="0"/>
              </a:spcAft>
              <a:buClr>
                <a:srgbClr val="000000"/>
              </a:buClr>
              <a:buSzPts val="1400"/>
              <a:buAutoNum type="alphaUcPeriod"/>
            </a:pPr>
            <a:r>
              <a:rPr lang="en" sz="1400">
                <a:solidFill>
                  <a:srgbClr val="000000"/>
                </a:solidFill>
              </a:rPr>
              <a:t>Uterine rupture</a:t>
            </a:r>
            <a:endParaRPr sz="1400">
              <a:solidFill>
                <a:srgbClr val="000000"/>
              </a:solidFill>
            </a:endParaRPr>
          </a:p>
          <a:p>
            <a:pPr indent="0" lvl="0" marL="0" rtl="0" algn="l">
              <a:spcBef>
                <a:spcPts val="4000"/>
              </a:spcBef>
              <a:spcAft>
                <a:spcPts val="160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4</a:t>
            </a:r>
            <a:endParaRPr/>
          </a:p>
        </p:txBody>
      </p:sp>
      <p:sp>
        <p:nvSpPr>
          <p:cNvPr id="345" name="Google Shape;345;p5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just">
              <a:lnSpc>
                <a:spcPct val="135000"/>
              </a:lnSpc>
              <a:spcBef>
                <a:spcPts val="1100"/>
              </a:spcBef>
              <a:spcAft>
                <a:spcPts val="0"/>
              </a:spcAft>
              <a:buNone/>
            </a:pPr>
            <a:r>
              <a:rPr lang="en" sz="1400">
                <a:solidFill>
                  <a:schemeClr val="dk1"/>
                </a:solidFill>
              </a:rPr>
              <a:t>A 28-year-old woman G1P0 at 38 weeks gestation presents with severe abdominal pain and vaginal bleeding. On examination, the uterus is tetanically contracted and tender to palpation. Fetal monitoring shows decreased heart rate variability and late decelerations. Which of the following is the most likely diagnosis?</a:t>
            </a:r>
            <a:endParaRPr sz="1400">
              <a:solidFill>
                <a:schemeClr val="dk1"/>
              </a:solidFill>
            </a:endParaRPr>
          </a:p>
          <a:p>
            <a:pPr indent="-317500" lvl="0" marL="457200" marR="292100" rtl="0" algn="l">
              <a:spcBef>
                <a:spcPts val="3000"/>
              </a:spcBef>
              <a:spcAft>
                <a:spcPts val="0"/>
              </a:spcAft>
              <a:buClr>
                <a:srgbClr val="000000"/>
              </a:buClr>
              <a:buSzPts val="1400"/>
              <a:buAutoNum type="alphaUcPeriod"/>
            </a:pPr>
            <a:r>
              <a:rPr lang="en" sz="1400">
                <a:solidFill>
                  <a:srgbClr val="000000"/>
                </a:solidFill>
                <a:highlight>
                  <a:srgbClr val="93C47D"/>
                </a:highlight>
              </a:rPr>
              <a:t>Abruptio placentae</a:t>
            </a:r>
            <a:endParaRPr sz="1400">
              <a:solidFill>
                <a:srgbClr val="000000"/>
              </a:solidFill>
              <a:highlight>
                <a:srgbClr val="93C47D"/>
              </a:highlight>
            </a:endParaRPr>
          </a:p>
          <a:p>
            <a:pPr indent="-317500" lvl="0" marL="457200" marR="292100" rtl="0" algn="l">
              <a:spcBef>
                <a:spcPts val="0"/>
              </a:spcBef>
              <a:spcAft>
                <a:spcPts val="0"/>
              </a:spcAft>
              <a:buClr>
                <a:srgbClr val="000000"/>
              </a:buClr>
              <a:buSzPts val="1400"/>
              <a:buAutoNum type="alphaUcPeriod"/>
            </a:pPr>
            <a:r>
              <a:rPr lang="en" sz="1400">
                <a:solidFill>
                  <a:srgbClr val="000000"/>
                </a:solidFill>
              </a:rPr>
              <a:t>Amniotic fluid embolism</a:t>
            </a:r>
            <a:endParaRPr sz="1400">
              <a:solidFill>
                <a:srgbClr val="000000"/>
              </a:solidFill>
            </a:endParaRPr>
          </a:p>
          <a:p>
            <a:pPr indent="-317500" lvl="0" marL="457200" marR="292100" rtl="0" algn="l">
              <a:spcBef>
                <a:spcPts val="0"/>
              </a:spcBef>
              <a:spcAft>
                <a:spcPts val="0"/>
              </a:spcAft>
              <a:buClr>
                <a:srgbClr val="000000"/>
              </a:buClr>
              <a:buSzPts val="1400"/>
              <a:buAutoNum type="alphaUcPeriod"/>
            </a:pPr>
            <a:r>
              <a:rPr lang="en" sz="1400">
                <a:solidFill>
                  <a:srgbClr val="000000"/>
                </a:solidFill>
              </a:rPr>
              <a:t>Placenta previa</a:t>
            </a:r>
            <a:endParaRPr sz="1400">
              <a:solidFill>
                <a:srgbClr val="000000"/>
              </a:solidFill>
            </a:endParaRPr>
          </a:p>
          <a:p>
            <a:pPr indent="-317500" lvl="0" marL="457200" marR="292100" rtl="0" algn="l">
              <a:spcBef>
                <a:spcPts val="0"/>
              </a:spcBef>
              <a:spcAft>
                <a:spcPts val="0"/>
              </a:spcAft>
              <a:buClr>
                <a:srgbClr val="000000"/>
              </a:buClr>
              <a:buSzPts val="1400"/>
              <a:buAutoNum type="alphaUcPeriod"/>
            </a:pPr>
            <a:r>
              <a:rPr lang="en" sz="1400">
                <a:solidFill>
                  <a:srgbClr val="000000"/>
                </a:solidFill>
              </a:rPr>
              <a:t>Uterine rupture</a:t>
            </a:r>
            <a:endParaRPr sz="1400">
              <a:solidFill>
                <a:srgbClr val="000000"/>
              </a:solidFill>
            </a:endParaRPr>
          </a:p>
          <a:p>
            <a:pPr indent="0" lvl="0" marL="0" rtl="0" algn="l">
              <a:spcBef>
                <a:spcPts val="4000"/>
              </a:spcBef>
              <a:spcAft>
                <a:spcPts val="160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5</a:t>
            </a:r>
            <a:endParaRPr/>
          </a:p>
        </p:txBody>
      </p:sp>
      <p:sp>
        <p:nvSpPr>
          <p:cNvPr id="351" name="Google Shape;351;p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just">
              <a:lnSpc>
                <a:spcPct val="135000"/>
              </a:lnSpc>
              <a:spcBef>
                <a:spcPts val="1100"/>
              </a:spcBef>
              <a:spcAft>
                <a:spcPts val="0"/>
              </a:spcAft>
              <a:buClr>
                <a:schemeClr val="dk1"/>
              </a:buClr>
              <a:buSzPts val="1100"/>
              <a:buFont typeface="Arial"/>
              <a:buNone/>
            </a:pPr>
            <a:r>
              <a:rPr lang="en" sz="1400">
                <a:solidFill>
                  <a:schemeClr val="dk1"/>
                </a:solidFill>
              </a:rPr>
              <a:t>A 31-year-old woman at 35-weeks gestation presents with brief painless, bright red vaginal bleeding. In addition to fetal monitoring, which of the following is the most important initial management?</a:t>
            </a:r>
            <a:endParaRPr sz="1400">
              <a:solidFill>
                <a:schemeClr val="dk1"/>
              </a:solidFill>
            </a:endParaRPr>
          </a:p>
          <a:p>
            <a:pPr indent="-317500" lvl="0" marL="647700" marR="292100" rtl="0" algn="l">
              <a:spcBef>
                <a:spcPts val="3000"/>
              </a:spcBef>
              <a:spcAft>
                <a:spcPts val="0"/>
              </a:spcAft>
              <a:buClr>
                <a:srgbClr val="000000"/>
              </a:buClr>
              <a:buSzPts val="1400"/>
              <a:buAutoNum type="alphaUcPeriod"/>
            </a:pPr>
            <a:r>
              <a:rPr lang="en" sz="1400">
                <a:solidFill>
                  <a:srgbClr val="000000"/>
                </a:solidFill>
              </a:rPr>
              <a:t>Administration of betamethasone to hasten fetal lung maturity</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Sterile digital cervical exam</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Sterile speculum examination</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Transvaginal ultrasound</a:t>
            </a:r>
            <a:endParaRPr sz="1400">
              <a:solidFill>
                <a:srgbClr val="000000"/>
              </a:solidFill>
            </a:endParaRPr>
          </a:p>
          <a:p>
            <a:pPr indent="0" lvl="0" marL="0" rtl="0" algn="l">
              <a:spcBef>
                <a:spcPts val="4000"/>
              </a:spcBef>
              <a:spcAft>
                <a:spcPts val="160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Google Shape;356;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5</a:t>
            </a:r>
            <a:endParaRPr/>
          </a:p>
        </p:txBody>
      </p:sp>
      <p:sp>
        <p:nvSpPr>
          <p:cNvPr id="357" name="Google Shape;357;p6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just">
              <a:lnSpc>
                <a:spcPct val="135000"/>
              </a:lnSpc>
              <a:spcBef>
                <a:spcPts val="1100"/>
              </a:spcBef>
              <a:spcAft>
                <a:spcPts val="0"/>
              </a:spcAft>
              <a:buNone/>
            </a:pPr>
            <a:r>
              <a:rPr lang="en" sz="1400">
                <a:solidFill>
                  <a:schemeClr val="dk1"/>
                </a:solidFill>
              </a:rPr>
              <a:t>A 31-year-old woman at 35-weeks gestation presents with brief painless, bright red vaginal bleeding. In addition to fetal monitoring, which of the following is the most important initial management?</a:t>
            </a:r>
            <a:endParaRPr sz="1400">
              <a:solidFill>
                <a:schemeClr val="dk1"/>
              </a:solidFill>
            </a:endParaRPr>
          </a:p>
          <a:p>
            <a:pPr indent="-317500" lvl="0" marL="647700" marR="292100" rtl="0" algn="l">
              <a:spcBef>
                <a:spcPts val="3000"/>
              </a:spcBef>
              <a:spcAft>
                <a:spcPts val="0"/>
              </a:spcAft>
              <a:buClr>
                <a:srgbClr val="000000"/>
              </a:buClr>
              <a:buSzPts val="1400"/>
              <a:buAutoNum type="alphaUcPeriod"/>
            </a:pPr>
            <a:r>
              <a:rPr lang="en" sz="1400">
                <a:solidFill>
                  <a:srgbClr val="000000"/>
                </a:solidFill>
              </a:rPr>
              <a:t>Administration of betamethasone to hasten fetal lung maturity</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Sterile digital cervical exam</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Sterile speculum examination</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highlight>
                  <a:srgbClr val="93C47D"/>
                </a:highlight>
              </a:rPr>
              <a:t>Transvaginal ultrasound</a:t>
            </a:r>
            <a:endParaRPr sz="1400">
              <a:solidFill>
                <a:srgbClr val="000000"/>
              </a:solidFill>
              <a:highlight>
                <a:srgbClr val="93C47D"/>
              </a:highlight>
            </a:endParaRPr>
          </a:p>
          <a:p>
            <a:pPr indent="0" lvl="0" marL="0" rtl="0" algn="l">
              <a:spcBef>
                <a:spcPts val="4000"/>
              </a:spcBef>
              <a:spcAft>
                <a:spcPts val="160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6</a:t>
            </a:r>
            <a:endParaRPr/>
          </a:p>
          <a:p>
            <a:pPr indent="0" lvl="0" marL="0" rtl="0" algn="l">
              <a:spcBef>
                <a:spcPts val="0"/>
              </a:spcBef>
              <a:spcAft>
                <a:spcPts val="0"/>
              </a:spcAft>
              <a:buNone/>
            </a:pPr>
            <a:r>
              <a:t/>
            </a:r>
            <a:endParaRPr/>
          </a:p>
        </p:txBody>
      </p:sp>
      <p:sp>
        <p:nvSpPr>
          <p:cNvPr id="363" name="Google Shape;363;p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just">
              <a:lnSpc>
                <a:spcPct val="135000"/>
              </a:lnSpc>
              <a:spcBef>
                <a:spcPts val="1100"/>
              </a:spcBef>
              <a:spcAft>
                <a:spcPts val="0"/>
              </a:spcAft>
              <a:buClr>
                <a:schemeClr val="dk1"/>
              </a:buClr>
              <a:buSzPts val="1100"/>
              <a:buFont typeface="Arial"/>
              <a:buNone/>
            </a:pPr>
            <a:r>
              <a:rPr lang="en" sz="1400">
                <a:solidFill>
                  <a:schemeClr val="dk1"/>
                </a:solidFill>
              </a:rPr>
              <a:t>Which of the following is the most reliable sign of uterine rupture?</a:t>
            </a:r>
            <a:endParaRPr sz="1400">
              <a:solidFill>
                <a:schemeClr val="dk1"/>
              </a:solidFill>
            </a:endParaRPr>
          </a:p>
          <a:p>
            <a:pPr indent="-317500" lvl="0" marL="647700" marR="292100" rtl="0" algn="l">
              <a:spcBef>
                <a:spcPts val="3000"/>
              </a:spcBef>
              <a:spcAft>
                <a:spcPts val="0"/>
              </a:spcAft>
              <a:buClr>
                <a:srgbClr val="000000"/>
              </a:buClr>
              <a:buSzPts val="1400"/>
              <a:buAutoNum type="alphaUcPeriod"/>
            </a:pPr>
            <a:r>
              <a:rPr lang="en" sz="1400">
                <a:solidFill>
                  <a:srgbClr val="000000"/>
                </a:solidFill>
              </a:rPr>
              <a:t>Decrease amplitude of uterine contractions on tocodynamometry</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Nonreassuring fetal heart rate</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Uterine tenderness</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Vaginal bleeding</a:t>
            </a:r>
            <a:endParaRPr sz="1400">
              <a:solidFill>
                <a:srgbClr val="000000"/>
              </a:solidFill>
            </a:endParaRPr>
          </a:p>
          <a:p>
            <a:pPr indent="0" lvl="0" marL="0" rtl="0" algn="l">
              <a:spcBef>
                <a:spcPts val="4000"/>
              </a:spcBef>
              <a:spcAft>
                <a:spcPts val="16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0" name="Google Shape;80;p17"/>
          <p:cNvPicPr preferRelativeResize="0"/>
          <p:nvPr/>
        </p:nvPicPr>
        <p:blipFill rotWithShape="1">
          <a:blip r:embed="rId3">
            <a:alphaModFix/>
          </a:blip>
          <a:srcRect b="7801" l="15345" r="16362" t="14805"/>
          <a:stretch/>
        </p:blipFill>
        <p:spPr>
          <a:xfrm>
            <a:off x="1090500" y="92000"/>
            <a:ext cx="6962997" cy="52609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6</a:t>
            </a:r>
            <a:endParaRPr/>
          </a:p>
          <a:p>
            <a:pPr indent="0" lvl="0" marL="0" rtl="0" algn="l">
              <a:spcBef>
                <a:spcPts val="0"/>
              </a:spcBef>
              <a:spcAft>
                <a:spcPts val="0"/>
              </a:spcAft>
              <a:buNone/>
            </a:pPr>
            <a:r>
              <a:t/>
            </a:r>
            <a:endParaRPr/>
          </a:p>
        </p:txBody>
      </p:sp>
      <p:sp>
        <p:nvSpPr>
          <p:cNvPr id="369" name="Google Shape;369;p6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just">
              <a:lnSpc>
                <a:spcPct val="135000"/>
              </a:lnSpc>
              <a:spcBef>
                <a:spcPts val="1100"/>
              </a:spcBef>
              <a:spcAft>
                <a:spcPts val="0"/>
              </a:spcAft>
              <a:buNone/>
            </a:pPr>
            <a:r>
              <a:rPr lang="en" sz="1400">
                <a:solidFill>
                  <a:schemeClr val="dk1"/>
                </a:solidFill>
              </a:rPr>
              <a:t>Which of the following is the most reliable sign of uterine rupture?</a:t>
            </a:r>
            <a:endParaRPr sz="1400">
              <a:solidFill>
                <a:schemeClr val="dk1"/>
              </a:solidFill>
            </a:endParaRPr>
          </a:p>
          <a:p>
            <a:pPr indent="-317500" lvl="0" marL="647700" marR="292100" rtl="0" algn="l">
              <a:spcBef>
                <a:spcPts val="3000"/>
              </a:spcBef>
              <a:spcAft>
                <a:spcPts val="0"/>
              </a:spcAft>
              <a:buClr>
                <a:srgbClr val="000000"/>
              </a:buClr>
              <a:buSzPts val="1400"/>
              <a:buAutoNum type="alphaUcPeriod"/>
            </a:pPr>
            <a:r>
              <a:rPr lang="en" sz="1400">
                <a:solidFill>
                  <a:srgbClr val="000000"/>
                </a:solidFill>
              </a:rPr>
              <a:t>Decrease amplitude of uterine contractions on tocodynamometry</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highlight>
                  <a:srgbClr val="93C47D"/>
                </a:highlight>
              </a:rPr>
              <a:t>Nonreassuring fetal heart rate</a:t>
            </a:r>
            <a:endParaRPr sz="1400">
              <a:solidFill>
                <a:srgbClr val="000000"/>
              </a:solidFill>
              <a:highlight>
                <a:srgbClr val="93C47D"/>
              </a:highlight>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Uterine tenderness</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Vaginal bleeding</a:t>
            </a:r>
            <a:endParaRPr sz="1400">
              <a:solidFill>
                <a:srgbClr val="000000"/>
              </a:solidFill>
            </a:endParaRPr>
          </a:p>
          <a:p>
            <a:pPr indent="0" lvl="0" marL="0" rtl="0" algn="l">
              <a:spcBef>
                <a:spcPts val="4000"/>
              </a:spcBef>
              <a:spcAft>
                <a:spcPts val="160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7</a:t>
            </a:r>
            <a:endParaRPr/>
          </a:p>
        </p:txBody>
      </p:sp>
      <p:sp>
        <p:nvSpPr>
          <p:cNvPr id="375" name="Google Shape;375;p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just">
              <a:lnSpc>
                <a:spcPct val="135000"/>
              </a:lnSpc>
              <a:spcBef>
                <a:spcPts val="1100"/>
              </a:spcBef>
              <a:spcAft>
                <a:spcPts val="0"/>
              </a:spcAft>
              <a:buClr>
                <a:schemeClr val="dk1"/>
              </a:buClr>
              <a:buSzPts val="1100"/>
              <a:buFont typeface="Arial"/>
              <a:buNone/>
            </a:pPr>
            <a:r>
              <a:rPr lang="en" sz="1400">
                <a:solidFill>
                  <a:schemeClr val="dk1"/>
                </a:solidFill>
              </a:rPr>
              <a:t>A 30-year old woman presents complaining of pelvic pain and fever. She had a Cesarean section 3 days prior to presentation at 36 weeks gestation for failure to progress and premature rupture of membranes. Her incision is clean and dry. She is tender in the lower abdomen and foul-smelling lochia is noted during pelvic examination. Which of the following is the most important risk factor in the development of this condition?</a:t>
            </a:r>
            <a:endParaRPr sz="1400">
              <a:solidFill>
                <a:schemeClr val="dk1"/>
              </a:solidFill>
            </a:endParaRPr>
          </a:p>
          <a:p>
            <a:pPr indent="-317500" lvl="0" marL="647700" marR="292100" rtl="0" algn="l">
              <a:spcBef>
                <a:spcPts val="3000"/>
              </a:spcBef>
              <a:spcAft>
                <a:spcPts val="0"/>
              </a:spcAft>
              <a:buClr>
                <a:srgbClr val="000000"/>
              </a:buClr>
              <a:buSzPts val="1400"/>
              <a:buAutoNum type="alphaUcPeriod"/>
            </a:pPr>
            <a:r>
              <a:rPr lang="en" sz="1400">
                <a:solidFill>
                  <a:srgbClr val="000000"/>
                </a:solidFill>
              </a:rPr>
              <a:t>Cesarean section</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Multiple internal examinations</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Premature labor</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Premature rupture of membranes</a:t>
            </a:r>
            <a:endParaRPr sz="1400">
              <a:solidFill>
                <a:srgbClr val="000000"/>
              </a:solidFill>
            </a:endParaRPr>
          </a:p>
          <a:p>
            <a:pPr indent="0" lvl="0" marL="0" rtl="0" algn="l">
              <a:spcBef>
                <a:spcPts val="4000"/>
              </a:spcBef>
              <a:spcAft>
                <a:spcPts val="160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6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82" name="Google Shape;382;p64"/>
          <p:cNvPicPr preferRelativeResize="0"/>
          <p:nvPr/>
        </p:nvPicPr>
        <p:blipFill>
          <a:blip r:embed="rId3">
            <a:alphaModFix/>
          </a:blip>
          <a:stretch>
            <a:fillRect/>
          </a:stretch>
        </p:blipFill>
        <p:spPr>
          <a:xfrm>
            <a:off x="3147837" y="0"/>
            <a:ext cx="2848327"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7</a:t>
            </a:r>
            <a:endParaRPr/>
          </a:p>
        </p:txBody>
      </p:sp>
      <p:sp>
        <p:nvSpPr>
          <p:cNvPr id="388" name="Google Shape;388;p6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just">
              <a:lnSpc>
                <a:spcPct val="135000"/>
              </a:lnSpc>
              <a:spcBef>
                <a:spcPts val="1100"/>
              </a:spcBef>
              <a:spcAft>
                <a:spcPts val="0"/>
              </a:spcAft>
              <a:buNone/>
            </a:pPr>
            <a:r>
              <a:rPr lang="en" sz="1400">
                <a:solidFill>
                  <a:schemeClr val="dk1"/>
                </a:solidFill>
              </a:rPr>
              <a:t>A 30-year old woman presents complaining of pelvic pain and fever. She had a Cesarean section 3 days prior to presentation at 36 weeks gestation for failure to progress and premature rupture of membranes. Her incision is clean and dry. She is tender in the lower abdomen and foul-smelling lochia is noted during pelvic examination. Which of the following is the most important risk factor in the development of this condition?</a:t>
            </a:r>
            <a:endParaRPr sz="1400">
              <a:solidFill>
                <a:schemeClr val="dk1"/>
              </a:solidFill>
            </a:endParaRPr>
          </a:p>
          <a:p>
            <a:pPr indent="-317500" lvl="0" marL="647700" marR="292100" rtl="0" algn="l">
              <a:spcBef>
                <a:spcPts val="3000"/>
              </a:spcBef>
              <a:spcAft>
                <a:spcPts val="0"/>
              </a:spcAft>
              <a:buClr>
                <a:srgbClr val="000000"/>
              </a:buClr>
              <a:buSzPts val="1400"/>
              <a:buAutoNum type="alphaUcPeriod"/>
            </a:pPr>
            <a:r>
              <a:rPr lang="en" sz="1400">
                <a:solidFill>
                  <a:srgbClr val="000000"/>
                </a:solidFill>
              </a:rPr>
              <a:t>Cesarean section</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Multiple internal examinations</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Premature labor</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highlight>
                  <a:srgbClr val="93C47D"/>
                </a:highlight>
              </a:rPr>
              <a:t>Premature rupture of membranes</a:t>
            </a:r>
            <a:endParaRPr sz="1400">
              <a:solidFill>
                <a:srgbClr val="000000"/>
              </a:solidFill>
              <a:highlight>
                <a:srgbClr val="93C47D"/>
              </a:highlight>
            </a:endParaRPr>
          </a:p>
          <a:p>
            <a:pPr indent="0" lvl="0" marL="0" rtl="0" algn="l">
              <a:spcBef>
                <a:spcPts val="4000"/>
              </a:spcBef>
              <a:spcAft>
                <a:spcPts val="160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8</a:t>
            </a:r>
            <a:endParaRPr/>
          </a:p>
        </p:txBody>
      </p:sp>
      <p:sp>
        <p:nvSpPr>
          <p:cNvPr id="394" name="Google Shape;394;p6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just">
              <a:lnSpc>
                <a:spcPct val="135000"/>
              </a:lnSpc>
              <a:spcBef>
                <a:spcPts val="1100"/>
              </a:spcBef>
              <a:spcAft>
                <a:spcPts val="0"/>
              </a:spcAft>
              <a:buClr>
                <a:schemeClr val="dk1"/>
              </a:buClr>
              <a:buSzPts val="1100"/>
              <a:buFont typeface="Arial"/>
              <a:buNone/>
            </a:pPr>
            <a:r>
              <a:rPr lang="en" sz="1400">
                <a:solidFill>
                  <a:schemeClr val="dk1"/>
                </a:solidFill>
              </a:rPr>
              <a:t>A 28-year-old woman at 31 weeks gestation comes to the emergency department after noticing a gush of clear fluid from her vagina. Which of the following features is most suggestive of preterm rupture of membranes?</a:t>
            </a:r>
            <a:endParaRPr sz="1400">
              <a:solidFill>
                <a:schemeClr val="dk1"/>
              </a:solidFill>
            </a:endParaRPr>
          </a:p>
          <a:p>
            <a:pPr indent="-317500" lvl="0" marL="647700" marR="292100" rtl="0" algn="l">
              <a:spcBef>
                <a:spcPts val="3000"/>
              </a:spcBef>
              <a:spcAft>
                <a:spcPts val="0"/>
              </a:spcAft>
              <a:buClr>
                <a:srgbClr val="000000"/>
              </a:buClr>
              <a:buSzPts val="1400"/>
              <a:buAutoNum type="alphaUcPeriod"/>
            </a:pPr>
            <a:r>
              <a:rPr lang="en" sz="1400">
                <a:solidFill>
                  <a:srgbClr val="000000"/>
                </a:solidFill>
              </a:rPr>
              <a:t>Microscopic evaluation of vaginal fluid revealing pseudohyphae</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Presence of bloody vaginal secretions</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Vaginal epithelial cells with a stippled appearance on microscopic evaluation</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Vaginal fluid pH &gt; 6.5</a:t>
            </a:r>
            <a:endParaRPr sz="1400">
              <a:solidFill>
                <a:srgbClr val="000000"/>
              </a:solidFill>
            </a:endParaRPr>
          </a:p>
          <a:p>
            <a:pPr indent="0" lvl="0" marL="0" rtl="0" algn="l">
              <a:spcBef>
                <a:spcPts val="4000"/>
              </a:spcBef>
              <a:spcAft>
                <a:spcPts val="160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8</a:t>
            </a:r>
            <a:endParaRPr/>
          </a:p>
        </p:txBody>
      </p:sp>
      <p:sp>
        <p:nvSpPr>
          <p:cNvPr id="400" name="Google Shape;400;p6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just">
              <a:lnSpc>
                <a:spcPct val="135000"/>
              </a:lnSpc>
              <a:spcBef>
                <a:spcPts val="1100"/>
              </a:spcBef>
              <a:spcAft>
                <a:spcPts val="0"/>
              </a:spcAft>
              <a:buNone/>
            </a:pPr>
            <a:r>
              <a:rPr lang="en" sz="1400">
                <a:solidFill>
                  <a:schemeClr val="dk1"/>
                </a:solidFill>
              </a:rPr>
              <a:t>A 28-year-old woman at 31 weeks gestation comes to the emergency department after noticing a gush of clear fluid from her vagina. Which of the following features is most suggestive of preterm rupture of membranes?</a:t>
            </a:r>
            <a:endParaRPr sz="1400">
              <a:solidFill>
                <a:schemeClr val="dk1"/>
              </a:solidFill>
            </a:endParaRPr>
          </a:p>
          <a:p>
            <a:pPr indent="-317500" lvl="0" marL="647700" marR="292100" rtl="0" algn="l">
              <a:spcBef>
                <a:spcPts val="3000"/>
              </a:spcBef>
              <a:spcAft>
                <a:spcPts val="0"/>
              </a:spcAft>
              <a:buClr>
                <a:srgbClr val="000000"/>
              </a:buClr>
              <a:buSzPts val="1400"/>
              <a:buAutoNum type="alphaUcPeriod"/>
            </a:pPr>
            <a:r>
              <a:rPr lang="en" sz="1400">
                <a:solidFill>
                  <a:srgbClr val="000000"/>
                </a:solidFill>
              </a:rPr>
              <a:t>Microscopic evaluation of vaginal fluid revealing pseudohyphae</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Presence of bloody vaginal secretions</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Vaginal epithelial cells with a stippled appearance on microscopic evaluation</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highlight>
                  <a:srgbClr val="93C47D"/>
                </a:highlight>
              </a:rPr>
              <a:t>Vaginal fluid pH &gt; 6.5</a:t>
            </a:r>
            <a:endParaRPr sz="1400">
              <a:solidFill>
                <a:srgbClr val="000000"/>
              </a:solidFill>
              <a:highlight>
                <a:srgbClr val="93C47D"/>
              </a:highlight>
            </a:endParaRPr>
          </a:p>
          <a:p>
            <a:pPr indent="0" lvl="0" marL="0" rtl="0" algn="l">
              <a:spcBef>
                <a:spcPts val="4000"/>
              </a:spcBef>
              <a:spcAft>
                <a:spcPts val="160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sp>
        <p:nvSpPr>
          <p:cNvPr id="405" name="Google Shape;405;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9</a:t>
            </a:r>
            <a:endParaRPr/>
          </a:p>
        </p:txBody>
      </p:sp>
      <p:sp>
        <p:nvSpPr>
          <p:cNvPr id="406" name="Google Shape;406;p6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407" name="Google Shape;407;p6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just">
              <a:lnSpc>
                <a:spcPct val="135000"/>
              </a:lnSpc>
              <a:spcBef>
                <a:spcPts val="1100"/>
              </a:spcBef>
              <a:spcAft>
                <a:spcPts val="0"/>
              </a:spcAft>
              <a:buClr>
                <a:schemeClr val="dk1"/>
              </a:buClr>
              <a:buSzPts val="1100"/>
              <a:buFont typeface="Arial"/>
              <a:buNone/>
            </a:pPr>
            <a:r>
              <a:rPr lang="en" sz="1000">
                <a:solidFill>
                  <a:schemeClr val="dk1"/>
                </a:solidFill>
              </a:rPr>
              <a:t>A 26-year-old woman presents with abdominal cramping after a positive home pregnancy test. Her vitals are T 98.7°F, HR 94, BP 110/66, RR 18, oxygen saturation 97%. Her exam is unremarkable. Labs reveal a serum beta HCG of 1000 mIU and she is Rh positive. She states that the pregnancy is wanted. An ultrasound is performed as seen above. Which of the following is appropriate management for this patient?</a:t>
            </a:r>
            <a:endParaRPr sz="1000">
              <a:solidFill>
                <a:schemeClr val="dk1"/>
              </a:solidFill>
            </a:endParaRPr>
          </a:p>
          <a:p>
            <a:pPr indent="-295275" lvl="0" marL="647700" marR="292100" rtl="0" algn="l">
              <a:spcBef>
                <a:spcPts val="3000"/>
              </a:spcBef>
              <a:spcAft>
                <a:spcPts val="0"/>
              </a:spcAft>
              <a:buClr>
                <a:srgbClr val="000000"/>
              </a:buClr>
              <a:buSzPts val="1050"/>
              <a:buAutoNum type="alphaUcPeriod"/>
            </a:pPr>
            <a:r>
              <a:rPr lang="en" sz="1050">
                <a:solidFill>
                  <a:srgbClr val="000000"/>
                </a:solidFill>
              </a:rPr>
              <a:t>Administer methotrexate</a:t>
            </a:r>
            <a:endParaRPr sz="1050">
              <a:solidFill>
                <a:srgbClr val="000000"/>
              </a:solidFill>
            </a:endParaRPr>
          </a:p>
          <a:p>
            <a:pPr indent="-295275" lvl="0" marL="647700" marR="292100" rtl="0" algn="l">
              <a:spcBef>
                <a:spcPts val="0"/>
              </a:spcBef>
              <a:spcAft>
                <a:spcPts val="0"/>
              </a:spcAft>
              <a:buClr>
                <a:srgbClr val="000000"/>
              </a:buClr>
              <a:buSzPts val="1050"/>
              <a:buAutoNum type="alphaUcPeriod"/>
            </a:pPr>
            <a:r>
              <a:rPr lang="en" sz="1050">
                <a:solidFill>
                  <a:srgbClr val="000000"/>
                </a:solidFill>
              </a:rPr>
              <a:t>Administer Rhogam and discharge home with repeat beta hCG in 48 hours</a:t>
            </a:r>
            <a:endParaRPr sz="1050">
              <a:solidFill>
                <a:srgbClr val="000000"/>
              </a:solidFill>
            </a:endParaRPr>
          </a:p>
          <a:p>
            <a:pPr indent="-295275" lvl="0" marL="647700" marR="292100" rtl="0" algn="l">
              <a:spcBef>
                <a:spcPts val="0"/>
              </a:spcBef>
              <a:spcAft>
                <a:spcPts val="0"/>
              </a:spcAft>
              <a:buClr>
                <a:srgbClr val="000000"/>
              </a:buClr>
              <a:buSzPts val="1050"/>
              <a:buAutoNum type="alphaUcPeriod"/>
            </a:pPr>
            <a:r>
              <a:rPr lang="en" sz="1050">
                <a:solidFill>
                  <a:srgbClr val="000000"/>
                </a:solidFill>
              </a:rPr>
              <a:t>Administer Rhogam and methotrexate</a:t>
            </a:r>
            <a:endParaRPr sz="1050">
              <a:solidFill>
                <a:srgbClr val="000000"/>
              </a:solidFill>
            </a:endParaRPr>
          </a:p>
          <a:p>
            <a:pPr indent="-295275" lvl="0" marL="647700" marR="292100" rtl="0" algn="l">
              <a:spcBef>
                <a:spcPts val="0"/>
              </a:spcBef>
              <a:spcAft>
                <a:spcPts val="0"/>
              </a:spcAft>
              <a:buClr>
                <a:srgbClr val="000000"/>
              </a:buClr>
              <a:buSzPts val="1050"/>
              <a:buAutoNum type="alphaUcPeriod"/>
            </a:pPr>
            <a:r>
              <a:rPr lang="en" sz="1050">
                <a:solidFill>
                  <a:srgbClr val="000000"/>
                </a:solidFill>
              </a:rPr>
              <a:t>Discharge home with repeat beta hCG in 48 hours</a:t>
            </a:r>
            <a:endParaRPr sz="1050">
              <a:solidFill>
                <a:srgbClr val="000000"/>
              </a:solidFill>
            </a:endParaRPr>
          </a:p>
          <a:p>
            <a:pPr indent="0" lvl="0" marL="0" rtl="0" algn="l">
              <a:spcBef>
                <a:spcPts val="4000"/>
              </a:spcBef>
              <a:spcAft>
                <a:spcPts val="1600"/>
              </a:spcAft>
              <a:buNone/>
            </a:pPr>
            <a:r>
              <a:t/>
            </a:r>
            <a:endParaRPr/>
          </a:p>
        </p:txBody>
      </p:sp>
      <p:pic>
        <p:nvPicPr>
          <p:cNvPr id="408" name="Google Shape;408;p68"/>
          <p:cNvPicPr preferRelativeResize="0"/>
          <p:nvPr/>
        </p:nvPicPr>
        <p:blipFill>
          <a:blip r:embed="rId3">
            <a:alphaModFix/>
          </a:blip>
          <a:stretch>
            <a:fillRect/>
          </a:stretch>
        </p:blipFill>
        <p:spPr>
          <a:xfrm>
            <a:off x="297100" y="1257875"/>
            <a:ext cx="4029075" cy="28384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Google Shape;413;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9</a:t>
            </a:r>
            <a:endParaRPr/>
          </a:p>
        </p:txBody>
      </p:sp>
      <p:sp>
        <p:nvSpPr>
          <p:cNvPr id="414" name="Google Shape;414;p6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415" name="Google Shape;415;p6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just">
              <a:lnSpc>
                <a:spcPct val="135000"/>
              </a:lnSpc>
              <a:spcBef>
                <a:spcPts val="1100"/>
              </a:spcBef>
              <a:spcAft>
                <a:spcPts val="0"/>
              </a:spcAft>
              <a:buNone/>
            </a:pPr>
            <a:r>
              <a:rPr lang="en" sz="1000">
                <a:solidFill>
                  <a:schemeClr val="dk1"/>
                </a:solidFill>
              </a:rPr>
              <a:t>A 26-year-old woman presents with abdominal cramping after a positive home pregnancy test. Her vitals are T 98.7°F, HR 94, BP 110/66, RR 18, oxygen saturation 97%. Her exam is unremarkable. Labs reveal a serum beta HCG of 1000 mIU and she is Rh positive. She states that the pregnancy is wanted. An ultrasound is performed as seen above. Which of the following is appropriate management for this patient?</a:t>
            </a:r>
            <a:endParaRPr sz="1000">
              <a:solidFill>
                <a:schemeClr val="dk1"/>
              </a:solidFill>
            </a:endParaRPr>
          </a:p>
          <a:p>
            <a:pPr indent="-295275" lvl="0" marL="647700" marR="292100" rtl="0" algn="l">
              <a:spcBef>
                <a:spcPts val="3000"/>
              </a:spcBef>
              <a:spcAft>
                <a:spcPts val="0"/>
              </a:spcAft>
              <a:buClr>
                <a:srgbClr val="000000"/>
              </a:buClr>
              <a:buSzPts val="1050"/>
              <a:buAutoNum type="alphaUcPeriod"/>
            </a:pPr>
            <a:r>
              <a:rPr lang="en" sz="1050">
                <a:solidFill>
                  <a:srgbClr val="000000"/>
                </a:solidFill>
              </a:rPr>
              <a:t>Administer methotrexate</a:t>
            </a:r>
            <a:endParaRPr sz="1050">
              <a:solidFill>
                <a:srgbClr val="000000"/>
              </a:solidFill>
            </a:endParaRPr>
          </a:p>
          <a:p>
            <a:pPr indent="-295275" lvl="0" marL="647700" marR="292100" rtl="0" algn="l">
              <a:spcBef>
                <a:spcPts val="0"/>
              </a:spcBef>
              <a:spcAft>
                <a:spcPts val="0"/>
              </a:spcAft>
              <a:buClr>
                <a:srgbClr val="000000"/>
              </a:buClr>
              <a:buSzPts val="1050"/>
              <a:buAutoNum type="alphaUcPeriod"/>
            </a:pPr>
            <a:r>
              <a:rPr lang="en" sz="1050">
                <a:solidFill>
                  <a:srgbClr val="000000"/>
                </a:solidFill>
              </a:rPr>
              <a:t>Administer Rhogam and discharge home with repeat beta hCG in 48 hours</a:t>
            </a:r>
            <a:endParaRPr sz="1050">
              <a:solidFill>
                <a:srgbClr val="000000"/>
              </a:solidFill>
            </a:endParaRPr>
          </a:p>
          <a:p>
            <a:pPr indent="-295275" lvl="0" marL="647700" marR="292100" rtl="0" algn="l">
              <a:spcBef>
                <a:spcPts val="0"/>
              </a:spcBef>
              <a:spcAft>
                <a:spcPts val="0"/>
              </a:spcAft>
              <a:buClr>
                <a:srgbClr val="000000"/>
              </a:buClr>
              <a:buSzPts val="1050"/>
              <a:buAutoNum type="alphaUcPeriod"/>
            </a:pPr>
            <a:r>
              <a:rPr lang="en" sz="1050">
                <a:solidFill>
                  <a:srgbClr val="000000"/>
                </a:solidFill>
              </a:rPr>
              <a:t>Administer Rhogam and methotrexate</a:t>
            </a:r>
            <a:endParaRPr sz="1050">
              <a:solidFill>
                <a:srgbClr val="000000"/>
              </a:solidFill>
            </a:endParaRPr>
          </a:p>
          <a:p>
            <a:pPr indent="-295275" lvl="0" marL="647700" marR="292100" rtl="0" algn="l">
              <a:spcBef>
                <a:spcPts val="0"/>
              </a:spcBef>
              <a:spcAft>
                <a:spcPts val="0"/>
              </a:spcAft>
              <a:buClr>
                <a:srgbClr val="000000"/>
              </a:buClr>
              <a:buSzPts val="1050"/>
              <a:buAutoNum type="alphaUcPeriod"/>
            </a:pPr>
            <a:r>
              <a:rPr lang="en" sz="1050">
                <a:solidFill>
                  <a:srgbClr val="000000"/>
                </a:solidFill>
                <a:highlight>
                  <a:srgbClr val="93C47D"/>
                </a:highlight>
              </a:rPr>
              <a:t>Discharge home with repeat beta hCG in 48 hours</a:t>
            </a:r>
            <a:endParaRPr sz="1050">
              <a:solidFill>
                <a:srgbClr val="000000"/>
              </a:solidFill>
              <a:highlight>
                <a:srgbClr val="93C47D"/>
              </a:highlight>
            </a:endParaRPr>
          </a:p>
          <a:p>
            <a:pPr indent="0" lvl="0" marL="0" rtl="0" algn="l">
              <a:spcBef>
                <a:spcPts val="4000"/>
              </a:spcBef>
              <a:spcAft>
                <a:spcPts val="1600"/>
              </a:spcAft>
              <a:buNone/>
            </a:pPr>
            <a:r>
              <a:t/>
            </a:r>
            <a:endParaRPr/>
          </a:p>
        </p:txBody>
      </p:sp>
      <p:pic>
        <p:nvPicPr>
          <p:cNvPr id="416" name="Google Shape;416;p69"/>
          <p:cNvPicPr preferRelativeResize="0"/>
          <p:nvPr/>
        </p:nvPicPr>
        <p:blipFill>
          <a:blip r:embed="rId3">
            <a:alphaModFix/>
          </a:blip>
          <a:stretch>
            <a:fillRect/>
          </a:stretch>
        </p:blipFill>
        <p:spPr>
          <a:xfrm>
            <a:off x="297100" y="1257875"/>
            <a:ext cx="4029075" cy="28384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10</a:t>
            </a:r>
            <a:endParaRPr/>
          </a:p>
        </p:txBody>
      </p:sp>
      <p:sp>
        <p:nvSpPr>
          <p:cNvPr id="422" name="Google Shape;422;p7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just">
              <a:lnSpc>
                <a:spcPct val="135000"/>
              </a:lnSpc>
              <a:spcBef>
                <a:spcPts val="1100"/>
              </a:spcBef>
              <a:spcAft>
                <a:spcPts val="0"/>
              </a:spcAft>
              <a:buClr>
                <a:schemeClr val="dk1"/>
              </a:buClr>
              <a:buSzPts val="1100"/>
              <a:buFont typeface="Arial"/>
              <a:buNone/>
            </a:pPr>
            <a:r>
              <a:rPr lang="en" sz="1400">
                <a:solidFill>
                  <a:schemeClr val="dk1"/>
                </a:solidFill>
              </a:rPr>
              <a:t>A woman in her third trimester of pregnancy is involved in a motor vehicle collision. She presents to the ED with new onset vaginal bleeding and pelvic pain. Which of the following laboratory abnormalities would you expect to find in this patient?</a:t>
            </a:r>
            <a:endParaRPr sz="1400">
              <a:solidFill>
                <a:schemeClr val="dk1"/>
              </a:solidFill>
            </a:endParaRPr>
          </a:p>
          <a:p>
            <a:pPr indent="-317500" lvl="0" marL="647700" marR="292100" rtl="0" algn="l">
              <a:spcBef>
                <a:spcPts val="3000"/>
              </a:spcBef>
              <a:spcAft>
                <a:spcPts val="0"/>
              </a:spcAft>
              <a:buClr>
                <a:srgbClr val="000000"/>
              </a:buClr>
              <a:buSzPts val="1400"/>
              <a:buAutoNum type="alphaUcPeriod"/>
            </a:pPr>
            <a:r>
              <a:rPr lang="en" sz="1400">
                <a:solidFill>
                  <a:srgbClr val="000000"/>
                </a:solidFill>
              </a:rPr>
              <a:t>Decreased prothrombin time</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Hypofibrinogenemia</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Proteinuria</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Thrombocytosis</a:t>
            </a:r>
            <a:endParaRPr sz="1400">
              <a:solidFill>
                <a:srgbClr val="000000"/>
              </a:solidFill>
            </a:endParaRPr>
          </a:p>
          <a:p>
            <a:pPr indent="0" lvl="0" marL="0" rtl="0" algn="l">
              <a:spcBef>
                <a:spcPts val="4000"/>
              </a:spcBef>
              <a:spcAft>
                <a:spcPts val="160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Google Shape;427;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10</a:t>
            </a:r>
            <a:endParaRPr/>
          </a:p>
        </p:txBody>
      </p:sp>
      <p:sp>
        <p:nvSpPr>
          <p:cNvPr id="428" name="Google Shape;428;p7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just">
              <a:lnSpc>
                <a:spcPct val="135000"/>
              </a:lnSpc>
              <a:spcBef>
                <a:spcPts val="1100"/>
              </a:spcBef>
              <a:spcAft>
                <a:spcPts val="0"/>
              </a:spcAft>
              <a:buNone/>
            </a:pPr>
            <a:r>
              <a:rPr lang="en" sz="1400">
                <a:solidFill>
                  <a:schemeClr val="dk1"/>
                </a:solidFill>
              </a:rPr>
              <a:t>A woman in her third trimester of pregnancy is involved in a motor vehicle collision. She presents to the ED with new onset vaginal bleeding and pelvic pain. Which of the following laboratory abnormalities would you expect to find in this patient?</a:t>
            </a:r>
            <a:endParaRPr sz="1400">
              <a:solidFill>
                <a:schemeClr val="dk1"/>
              </a:solidFill>
            </a:endParaRPr>
          </a:p>
          <a:p>
            <a:pPr indent="-317500" lvl="0" marL="647700" marR="292100" rtl="0" algn="l">
              <a:spcBef>
                <a:spcPts val="3000"/>
              </a:spcBef>
              <a:spcAft>
                <a:spcPts val="0"/>
              </a:spcAft>
              <a:buClr>
                <a:srgbClr val="000000"/>
              </a:buClr>
              <a:buSzPts val="1400"/>
              <a:buAutoNum type="alphaUcPeriod"/>
            </a:pPr>
            <a:r>
              <a:rPr lang="en" sz="1400">
                <a:solidFill>
                  <a:srgbClr val="000000"/>
                </a:solidFill>
              </a:rPr>
              <a:t>Decreased prothrombin time</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highlight>
                  <a:srgbClr val="93C47D"/>
                </a:highlight>
              </a:rPr>
              <a:t>Hypofibrinogenemia</a:t>
            </a:r>
            <a:endParaRPr sz="1400">
              <a:solidFill>
                <a:srgbClr val="000000"/>
              </a:solidFill>
              <a:highlight>
                <a:srgbClr val="93C47D"/>
              </a:highlight>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Proteinuria</a:t>
            </a:r>
            <a:endParaRPr sz="1400">
              <a:solidFill>
                <a:srgbClr val="000000"/>
              </a:solidFill>
            </a:endParaRPr>
          </a:p>
          <a:p>
            <a:pPr indent="-317500" lvl="0" marL="647700" marR="292100" rtl="0" algn="l">
              <a:spcBef>
                <a:spcPts val="0"/>
              </a:spcBef>
              <a:spcAft>
                <a:spcPts val="0"/>
              </a:spcAft>
              <a:buClr>
                <a:srgbClr val="000000"/>
              </a:buClr>
              <a:buSzPts val="1400"/>
              <a:buAutoNum type="alphaUcPeriod"/>
            </a:pPr>
            <a:r>
              <a:rPr lang="en" sz="1400">
                <a:solidFill>
                  <a:srgbClr val="000000"/>
                </a:solidFill>
              </a:rPr>
              <a:t>Thrombocytosis</a:t>
            </a:r>
            <a:endParaRPr sz="1400">
              <a:solidFill>
                <a:srgbClr val="000000"/>
              </a:solidFill>
            </a:endParaRPr>
          </a:p>
          <a:p>
            <a:pPr indent="0" lvl="0" marL="0" rtl="0" algn="l">
              <a:spcBef>
                <a:spcPts val="4000"/>
              </a:spcBef>
              <a:spcAft>
                <a:spcPts val="16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7" name="Google Shape;87;p18"/>
          <p:cNvPicPr preferRelativeResize="0"/>
          <p:nvPr/>
        </p:nvPicPr>
        <p:blipFill rotWithShape="1">
          <a:blip r:embed="rId3">
            <a:alphaModFix/>
          </a:blip>
          <a:srcRect b="7148" l="16756" r="18092" t="14805"/>
          <a:stretch/>
        </p:blipFill>
        <p:spPr>
          <a:xfrm>
            <a:off x="1318637" y="-26625"/>
            <a:ext cx="6506728" cy="51967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94" name="Google Shape;94;p19"/>
          <p:cNvPicPr preferRelativeResize="0"/>
          <p:nvPr/>
        </p:nvPicPr>
        <p:blipFill rotWithShape="1">
          <a:blip r:embed="rId3">
            <a:alphaModFix/>
          </a:blip>
          <a:srcRect b="7710" l="16711" r="18366" t="14565"/>
          <a:stretch/>
        </p:blipFill>
        <p:spPr>
          <a:xfrm>
            <a:off x="1349862" y="0"/>
            <a:ext cx="6444285" cy="51435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01" name="Google Shape;101;p20"/>
          <p:cNvPicPr preferRelativeResize="0"/>
          <p:nvPr/>
        </p:nvPicPr>
        <p:blipFill rotWithShape="1">
          <a:blip r:embed="rId3">
            <a:alphaModFix/>
          </a:blip>
          <a:srcRect b="7499" l="11221" r="12232" t="14467"/>
          <a:stretch/>
        </p:blipFill>
        <p:spPr>
          <a:xfrm>
            <a:off x="787919" y="0"/>
            <a:ext cx="7568166" cy="51435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08" name="Google Shape;108;p21"/>
          <p:cNvPicPr preferRelativeResize="0"/>
          <p:nvPr/>
        </p:nvPicPr>
        <p:blipFill rotWithShape="1">
          <a:blip r:embed="rId3">
            <a:alphaModFix/>
          </a:blip>
          <a:srcRect b="7488" l="10629" r="12346" t="14829"/>
          <a:stretch/>
        </p:blipFill>
        <p:spPr>
          <a:xfrm>
            <a:off x="746851" y="0"/>
            <a:ext cx="7650287" cy="51435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